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64"/>
  </p:notesMasterIdLst>
  <p:handoutMasterIdLst>
    <p:handoutMasterId r:id="rId65"/>
  </p:handoutMasterIdLst>
  <p:sldIdLst>
    <p:sldId id="266" r:id="rId5"/>
    <p:sldId id="336" r:id="rId6"/>
    <p:sldId id="337" r:id="rId7"/>
    <p:sldId id="340" r:id="rId8"/>
    <p:sldId id="339" r:id="rId9"/>
    <p:sldId id="343" r:id="rId10"/>
    <p:sldId id="344" r:id="rId11"/>
    <p:sldId id="345" r:id="rId12"/>
    <p:sldId id="346" r:id="rId13"/>
    <p:sldId id="347" r:id="rId14"/>
    <p:sldId id="348" r:id="rId15"/>
    <p:sldId id="349" r:id="rId16"/>
    <p:sldId id="350" r:id="rId17"/>
    <p:sldId id="351" r:id="rId18"/>
    <p:sldId id="352" r:id="rId19"/>
    <p:sldId id="353" r:id="rId20"/>
    <p:sldId id="354" r:id="rId21"/>
    <p:sldId id="355" r:id="rId22"/>
    <p:sldId id="356" r:id="rId23"/>
    <p:sldId id="357" r:id="rId24"/>
    <p:sldId id="358" r:id="rId25"/>
    <p:sldId id="359" r:id="rId26"/>
    <p:sldId id="360" r:id="rId27"/>
    <p:sldId id="361" r:id="rId28"/>
    <p:sldId id="362" r:id="rId29"/>
    <p:sldId id="363" r:id="rId30"/>
    <p:sldId id="364" r:id="rId31"/>
    <p:sldId id="365" r:id="rId32"/>
    <p:sldId id="366" r:id="rId33"/>
    <p:sldId id="367" r:id="rId34"/>
    <p:sldId id="309" r:id="rId35"/>
    <p:sldId id="310" r:id="rId36"/>
    <p:sldId id="311" r:id="rId37"/>
    <p:sldId id="312" r:id="rId38"/>
    <p:sldId id="313" r:id="rId39"/>
    <p:sldId id="314" r:id="rId40"/>
    <p:sldId id="315" r:id="rId41"/>
    <p:sldId id="316" r:id="rId42"/>
    <p:sldId id="317" r:id="rId43"/>
    <p:sldId id="318" r:id="rId44"/>
    <p:sldId id="319" r:id="rId45"/>
    <p:sldId id="320" r:id="rId46"/>
    <p:sldId id="321" r:id="rId47"/>
    <p:sldId id="322" r:id="rId48"/>
    <p:sldId id="323" r:id="rId49"/>
    <p:sldId id="324" r:id="rId50"/>
    <p:sldId id="325" r:id="rId51"/>
    <p:sldId id="326" r:id="rId52"/>
    <p:sldId id="328" r:id="rId53"/>
    <p:sldId id="327" r:id="rId54"/>
    <p:sldId id="329" r:id="rId55"/>
    <p:sldId id="330" r:id="rId56"/>
    <p:sldId id="331" r:id="rId57"/>
    <p:sldId id="332" r:id="rId58"/>
    <p:sldId id="333" r:id="rId59"/>
    <p:sldId id="334" r:id="rId60"/>
    <p:sldId id="335" r:id="rId61"/>
    <p:sldId id="368" r:id="rId62"/>
    <p:sldId id="369" r:id="rId63"/>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19" autoAdjust="0"/>
  </p:normalViewPr>
  <p:slideViewPr>
    <p:cSldViewPr snapToGrid="0">
      <p:cViewPr varScale="1">
        <p:scale>
          <a:sx n="111" d="100"/>
          <a:sy n="111" d="100"/>
        </p:scale>
        <p:origin x="534" y="96"/>
      </p:cViewPr>
      <p:guideLst/>
    </p:cSldViewPr>
  </p:slideViewPr>
  <p:notesTextViewPr>
    <p:cViewPr>
      <p:scale>
        <a:sx n="1" d="1"/>
        <a:sy n="1" d="1"/>
      </p:scale>
      <p:origin x="0" y="0"/>
    </p:cViewPr>
  </p:notesTextViewPr>
  <p:notesViewPr>
    <p:cSldViewPr snapToGrid="0">
      <p:cViewPr varScale="1">
        <p:scale>
          <a:sx n="88" d="100"/>
          <a:sy n="88" d="100"/>
        </p:scale>
        <p:origin x="3822" y="6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dirty="0"/>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300D87-A058-41BC-B628-951D113E4000}" type="datetimeFigureOut">
              <a:rPr lang="es-ES" smtClean="0"/>
              <a:t>10/02/2023</a:t>
            </a:fld>
            <a:endParaRPr lang="es-ES" dirty="0"/>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dirty="0"/>
          </a:p>
        </p:txBody>
      </p:sp>
      <p:sp>
        <p:nvSpPr>
          <p:cNvPr id="5" name="Marcador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D41D957-6418-4247-965A-E9AC6F85B696}" type="slidenum">
              <a:rPr lang="es-ES" smtClean="0"/>
              <a:t>‹Nº›</a:t>
            </a:fld>
            <a:endParaRPr lang="es-ES" dirty="0"/>
          </a:p>
        </p:txBody>
      </p:sp>
    </p:spTree>
    <p:extLst>
      <p:ext uri="{BB962C8B-B14F-4D97-AF65-F5344CB8AC3E}">
        <p14:creationId xmlns:p14="http://schemas.microsoft.com/office/powerpoint/2010/main" val="5722557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0" dirty="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2848C3-5470-49F0-A6A8-81A4E098E8AA}" type="datetimeFigureOut">
              <a:rPr lang="es-ES" noProof="0" smtClean="0"/>
              <a:t>10/02/2023</a:t>
            </a:fld>
            <a:endParaRPr lang="es-ES" noProof="0" dirty="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noProof="0" dirty="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Haga clic para modificar los estilos de texto del patrón</a:t>
            </a:r>
          </a:p>
          <a:p>
            <a:pPr lvl="1"/>
            <a:r>
              <a:rPr lang="es-ES" noProof="0" dirty="0"/>
              <a:t>Segundo nivel</a:t>
            </a:r>
          </a:p>
          <a:p>
            <a:pPr lvl="2"/>
            <a:r>
              <a:rPr lang="es-ES" noProof="0" dirty="0"/>
              <a:t>Tercer nivel</a:t>
            </a:r>
          </a:p>
          <a:p>
            <a:pPr lvl="3"/>
            <a:r>
              <a:rPr lang="es-ES" noProof="0" dirty="0"/>
              <a:t>Cuarto nivel</a:t>
            </a:r>
          </a:p>
          <a:p>
            <a:pPr lvl="4"/>
            <a:r>
              <a:rPr lang="es-ES" noProof="0" dirty="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0" dirty="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63EDEC-BB94-4EA8-9F33-1F68F3F7AC5E}" type="slidenum">
              <a:rPr lang="es-ES" noProof="0" smtClean="0"/>
              <a:t>‹Nº›</a:t>
            </a:fld>
            <a:endParaRPr lang="es-ES" noProof="0" dirty="0"/>
          </a:p>
        </p:txBody>
      </p:sp>
    </p:spTree>
    <p:extLst>
      <p:ext uri="{BB962C8B-B14F-4D97-AF65-F5344CB8AC3E}">
        <p14:creationId xmlns:p14="http://schemas.microsoft.com/office/powerpoint/2010/main" val="362046606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C63EDEC-BB94-4EA8-9F33-1F68F3F7AC5E}" type="slidenum">
              <a:rPr lang="es-ES" smtClean="0"/>
              <a:t>1</a:t>
            </a:fld>
            <a:endParaRPr lang="es-ES" dirty="0"/>
          </a:p>
        </p:txBody>
      </p:sp>
    </p:spTree>
    <p:extLst>
      <p:ext uri="{BB962C8B-B14F-4D97-AF65-F5344CB8AC3E}">
        <p14:creationId xmlns:p14="http://schemas.microsoft.com/office/powerpoint/2010/main" val="37527640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CC63EDEC-BB94-4EA8-9F33-1F68F3F7AC5E}" type="slidenum">
              <a:rPr lang="es-ES" smtClean="0"/>
              <a:t>18</a:t>
            </a:fld>
            <a:endParaRPr lang="es-ES" dirty="0"/>
          </a:p>
        </p:txBody>
      </p:sp>
    </p:spTree>
    <p:extLst>
      <p:ext uri="{BB962C8B-B14F-4D97-AF65-F5344CB8AC3E}">
        <p14:creationId xmlns:p14="http://schemas.microsoft.com/office/powerpoint/2010/main" val="22137953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dirty="0"/>
              <a:t>Un sistema capaz de reconocer, supongamos, siete palabras, lo que hace al detectar un sonido es extraer características o parámetros físicos inherentes a dicho sonido, y compararlos con los parámetros (previamente memorizados) de las siete palabras que es capaz de reconocer. Si, como resultado de la comparación, se identifica como correspondiente a una de las siete palabras, se transmite a la memoria intermedia del dispositivo el código binario identificador de la palabra. Si el sonido no se identifica, se indica esta circunstancia al usuario (iluminándose una luz, por ejemplo) para que el usuario vuelva a emitir el sonido.</a:t>
            </a:r>
          </a:p>
          <a:p>
            <a:endParaRPr lang="es-MX" dirty="0"/>
          </a:p>
        </p:txBody>
      </p:sp>
      <p:sp>
        <p:nvSpPr>
          <p:cNvPr id="4" name="Marcador de número de diapositiva 3"/>
          <p:cNvSpPr>
            <a:spLocks noGrp="1"/>
          </p:cNvSpPr>
          <p:nvPr>
            <p:ph type="sldNum" sz="quarter" idx="5"/>
          </p:nvPr>
        </p:nvSpPr>
        <p:spPr/>
        <p:txBody>
          <a:bodyPr/>
          <a:lstStyle/>
          <a:p>
            <a:fld id="{CC63EDEC-BB94-4EA8-9F33-1F68F3F7AC5E}" type="slidenum">
              <a:rPr lang="es-ES" noProof="0" smtClean="0"/>
              <a:t>41</a:t>
            </a:fld>
            <a:endParaRPr lang="es-ES" noProof="0" dirty="0"/>
          </a:p>
        </p:txBody>
      </p:sp>
    </p:spTree>
    <p:extLst>
      <p:ext uri="{BB962C8B-B14F-4D97-AF65-F5344CB8AC3E}">
        <p14:creationId xmlns:p14="http://schemas.microsoft.com/office/powerpoint/2010/main" val="2387946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Definición, Historia, Dispositivos en la actualidad, algoritmos que se usan.</a:t>
            </a:r>
          </a:p>
        </p:txBody>
      </p:sp>
      <p:sp>
        <p:nvSpPr>
          <p:cNvPr id="4" name="Marcador de número de diapositiva 3"/>
          <p:cNvSpPr>
            <a:spLocks noGrp="1"/>
          </p:cNvSpPr>
          <p:nvPr>
            <p:ph type="sldNum" sz="quarter" idx="5"/>
          </p:nvPr>
        </p:nvSpPr>
        <p:spPr/>
        <p:txBody>
          <a:bodyPr/>
          <a:lstStyle/>
          <a:p>
            <a:fld id="{CC63EDEC-BB94-4EA8-9F33-1F68F3F7AC5E}" type="slidenum">
              <a:rPr lang="es-ES" noProof="0" smtClean="0"/>
              <a:t>45</a:t>
            </a:fld>
            <a:endParaRPr lang="es-ES" noProof="0" dirty="0"/>
          </a:p>
        </p:txBody>
      </p:sp>
    </p:spTree>
    <p:extLst>
      <p:ext uri="{BB962C8B-B14F-4D97-AF65-F5344CB8AC3E}">
        <p14:creationId xmlns:p14="http://schemas.microsoft.com/office/powerpoint/2010/main" val="3098431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Una variante sencilla de este sistema la constituye el método de reconocimiento de marcas. En este caso el dispositivo de lectura puede reconocer cuándo ciertas áreas se han ennegrecido con un lápiz u otro instrumento de escritura. Entre los documentos sometidos a esta forma de lectura se encuentran los cupones de las quinielas, los formularios para la lectura de los contadores de gas y luz, y los cuestionarios con respuesta de elección múltiple. Los métodos de OCR y de reconocimiento de marcas tienen la ventaja de que se pueden emplear para leer los datos directamente de los documentos originales, pero son lentos y sensibles a los errores, en comparación con otros métodos.</a:t>
            </a:r>
          </a:p>
          <a:p>
            <a:endParaRPr lang="es-MX" dirty="0"/>
          </a:p>
          <a:p>
            <a:r>
              <a:rPr lang="es-MX" dirty="0"/>
              <a:t>Una aplicación es el sistema implantado por la Seguridad Social. Los médicos disponen de una terminal portátil PDT 3100 de Symbol </a:t>
            </a:r>
            <a:r>
              <a:rPr lang="es-MX" dirty="0" err="1"/>
              <a:t>Tecnologies</a:t>
            </a:r>
            <a:r>
              <a:rPr lang="es-MX" dirty="0"/>
              <a:t>, lector de banda magnética e impresora térmica para etiquetas. El médico genera una etiqueta para la receta, con su identidad, detalles del paciente. En la farmacia se añade a la receta el código de barras del medicamento. Posteriormente toda esta información se procesa, y ayuda a evitar el abundante fraude que se da en la sanidad pública española.</a:t>
            </a:r>
          </a:p>
          <a:p>
            <a:endParaRPr lang="es-MX" dirty="0"/>
          </a:p>
        </p:txBody>
      </p:sp>
      <p:sp>
        <p:nvSpPr>
          <p:cNvPr id="4" name="Marcador de número de diapositiva 3"/>
          <p:cNvSpPr>
            <a:spLocks noGrp="1"/>
          </p:cNvSpPr>
          <p:nvPr>
            <p:ph type="sldNum" sz="quarter" idx="5"/>
          </p:nvPr>
        </p:nvSpPr>
        <p:spPr/>
        <p:txBody>
          <a:bodyPr/>
          <a:lstStyle/>
          <a:p>
            <a:fld id="{CC63EDEC-BB94-4EA8-9F33-1F68F3F7AC5E}" type="slidenum">
              <a:rPr lang="es-ES" noProof="0" smtClean="0"/>
              <a:t>48</a:t>
            </a:fld>
            <a:endParaRPr lang="es-ES" noProof="0" dirty="0"/>
          </a:p>
        </p:txBody>
      </p:sp>
    </p:spTree>
    <p:extLst>
      <p:ext uri="{BB962C8B-B14F-4D97-AF65-F5344CB8AC3E}">
        <p14:creationId xmlns:p14="http://schemas.microsoft.com/office/powerpoint/2010/main" val="3586656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MX" dirty="0"/>
              <a:t>Los lectores de caracteres manuales son mucho más complejos, sirviendo frecuentemente sólo para detectar unos pocos caracteres. Usualmente en el manual del dispositivo se indica la caligrafía "preferida " por el dispositivo.</a:t>
            </a:r>
          </a:p>
          <a:p>
            <a:endParaRPr lang="es-MX" dirty="0"/>
          </a:p>
          <a:p>
            <a:r>
              <a:rPr lang="es-MX" dirty="0"/>
              <a:t>El reconocimiento óptico de caracteres (OCR) está basado en el uso de un dispositivo de exploración óptica que puede reconocer la letra impresa. Muchos documentos comerciales, como las facturas de gas, electricidad o teléfono, disponen de una banda que figura en la parte inferior que se puede leer mediante un dispositivo de OCR. Los pasaportes de la Comunidad Europea disponen de una página de texto OCR en la que se incluyen todos los detalles del titular del pasaporte. Se emplea un tipo de impresión especial para facilitar su lectura (algunos dispositivos de OCR pueden leer tipos de imprenta comunes, y otros, como los empleados por las administraciones postales para los procesos de clasificación, pueden reconocer la letra manuscrita siempre que ésta sea suficientemente clara).</a:t>
            </a:r>
          </a:p>
          <a:p>
            <a:endParaRPr lang="es-MX" dirty="0"/>
          </a:p>
        </p:txBody>
      </p:sp>
      <p:sp>
        <p:nvSpPr>
          <p:cNvPr id="4" name="Marcador de número de diapositiva 3"/>
          <p:cNvSpPr>
            <a:spLocks noGrp="1"/>
          </p:cNvSpPr>
          <p:nvPr>
            <p:ph type="sldNum" sz="quarter" idx="5"/>
          </p:nvPr>
        </p:nvSpPr>
        <p:spPr/>
        <p:txBody>
          <a:bodyPr/>
          <a:lstStyle/>
          <a:p>
            <a:fld id="{CC63EDEC-BB94-4EA8-9F33-1F68F3F7AC5E}" type="slidenum">
              <a:rPr lang="es-ES" noProof="0" smtClean="0"/>
              <a:t>49</a:t>
            </a:fld>
            <a:endParaRPr lang="es-ES" noProof="0" dirty="0"/>
          </a:p>
        </p:txBody>
      </p:sp>
    </p:spTree>
    <p:extLst>
      <p:ext uri="{BB962C8B-B14F-4D97-AF65-F5344CB8AC3E}">
        <p14:creationId xmlns:p14="http://schemas.microsoft.com/office/powerpoint/2010/main" val="17608846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es-ES" noProof="0"/>
              <a:t>Haga clic para modificar el estilo de título del patrón</a:t>
            </a:r>
            <a:endParaRPr lang="es-ES" noProof="0" dirty="0"/>
          </a:p>
        </p:txBody>
      </p:sp>
      <p:sp>
        <p:nvSpPr>
          <p:cNvPr id="3" name="Subtítulo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es-ES" noProof="0"/>
              <a:t>Haga clic para modificar el estilo de subtítulo del patrón</a:t>
            </a:r>
            <a:endParaRPr lang="es-ES" noProof="0" dirty="0"/>
          </a:p>
        </p:txBody>
      </p:sp>
      <p:cxnSp>
        <p:nvCxnSpPr>
          <p:cNvPr id="9" name="Conector recto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Marcador de fecha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48233FA3-C322-486D-9525-F5C2A402577E}" type="datetime1">
              <a:rPr lang="es-ES" noProof="0" smtClean="0"/>
              <a:t>10/02/2023</a:t>
            </a:fld>
            <a:endParaRPr lang="es-ES" noProof="0" dirty="0"/>
          </a:p>
        </p:txBody>
      </p:sp>
      <p:sp>
        <p:nvSpPr>
          <p:cNvPr id="5" name="Marcador de pie de página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s-ES" noProof="0" dirty="0"/>
          </a:p>
        </p:txBody>
      </p:sp>
      <p:sp>
        <p:nvSpPr>
          <p:cNvPr id="6" name="Marcador de posición de número de diapositiva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1487293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7" name="Marcador de fecha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D9A6DD3D-1007-4431-9B0E-8A3D13A682CF}" type="datetime1">
              <a:rPr lang="es-ES" noProof="0" smtClean="0"/>
              <a:t>10/02/2023</a:t>
            </a:fld>
            <a:endParaRPr lang="es-ES" noProof="0" dirty="0"/>
          </a:p>
        </p:txBody>
      </p:sp>
      <p:sp>
        <p:nvSpPr>
          <p:cNvPr id="8" name="Marcador de pie de página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s-ES" noProof="0" dirty="0"/>
          </a:p>
        </p:txBody>
      </p:sp>
      <p:sp>
        <p:nvSpPr>
          <p:cNvPr id="9" name="Marcador de número de diapositiva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1238980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es-ES" noProof="0"/>
              <a:t>Haga clic para modificar el estilo de título del patrón</a:t>
            </a:r>
            <a:endParaRPr lang="es-ES" noProof="0" dirty="0"/>
          </a:p>
        </p:txBody>
      </p:sp>
      <p:sp>
        <p:nvSpPr>
          <p:cNvPr id="3" name="Marcador de texto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s-ES" noProof="0"/>
              <a:t>Haga clic para modificar los estilos de texto del patrón</a:t>
            </a:r>
          </a:p>
        </p:txBody>
      </p:sp>
      <p:cxnSp>
        <p:nvCxnSpPr>
          <p:cNvPr id="9" name="Conector recto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Marcador de fecha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B18C3E3C-5F33-4F97-B210-E9727AA57220}" type="datetime1">
              <a:rPr lang="es-ES" noProof="0" smtClean="0"/>
              <a:t>10/02/2023</a:t>
            </a:fld>
            <a:endParaRPr lang="es-ES" noProof="0" dirty="0"/>
          </a:p>
        </p:txBody>
      </p:sp>
      <p:sp>
        <p:nvSpPr>
          <p:cNvPr id="8" name="Marcador de pie de página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s-ES" noProof="0" dirty="0"/>
          </a:p>
        </p:txBody>
      </p:sp>
      <p:sp>
        <p:nvSpPr>
          <p:cNvPr id="11" name="Marcador de número de diapositiva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82233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ítulo 7"/>
          <p:cNvSpPr>
            <a:spLocks noGrp="1"/>
          </p:cNvSpPr>
          <p:nvPr>
            <p:ph type="title"/>
          </p:nvPr>
        </p:nvSpPr>
        <p:spPr>
          <a:xfrm>
            <a:off x="1097280" y="286603"/>
            <a:ext cx="10058400" cy="1450757"/>
          </a:xfrm>
        </p:spPr>
        <p:txBody>
          <a:bodyPr rtlCol="0"/>
          <a:lstStyle/>
          <a:p>
            <a:pPr rtl="0"/>
            <a:r>
              <a:rPr lang="es-ES" noProof="0"/>
              <a:t>Haga clic para modificar el estilo de título del patrón</a:t>
            </a:r>
            <a:endParaRPr lang="es-ES" noProof="0" dirty="0"/>
          </a:p>
        </p:txBody>
      </p:sp>
      <p:sp>
        <p:nvSpPr>
          <p:cNvPr id="3" name="Marcador de posición de contenido 2"/>
          <p:cNvSpPr>
            <a:spLocks noGrp="1"/>
          </p:cNvSpPr>
          <p:nvPr>
            <p:ph sz="half" idx="1"/>
          </p:nvPr>
        </p:nvSpPr>
        <p:spPr>
          <a:xfrm>
            <a:off x="1097280" y="2120900"/>
            <a:ext cx="4639736" cy="3748193"/>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contenido 3"/>
          <p:cNvSpPr>
            <a:spLocks noGrp="1"/>
          </p:cNvSpPr>
          <p:nvPr>
            <p:ph sz="half" idx="2"/>
          </p:nvPr>
        </p:nvSpPr>
        <p:spPr>
          <a:xfrm>
            <a:off x="6515944" y="2120900"/>
            <a:ext cx="4639736" cy="3748194"/>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2" name="Marcador de fecha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488E1951-676F-4919-8708-D1CBCB74B51D}" type="datetime1">
              <a:rPr lang="es-ES" noProof="0" smtClean="0"/>
              <a:t>10/02/2023</a:t>
            </a:fld>
            <a:endParaRPr lang="es-ES" noProof="0" dirty="0"/>
          </a:p>
        </p:txBody>
      </p:sp>
      <p:sp>
        <p:nvSpPr>
          <p:cNvPr id="9" name="Marcador de pie de página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s-ES" noProof="0" dirty="0"/>
          </a:p>
        </p:txBody>
      </p:sp>
      <p:sp>
        <p:nvSpPr>
          <p:cNvPr id="10" name="Marcador de posición de número de diapositiva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27576118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ítulo 9"/>
          <p:cNvSpPr>
            <a:spLocks noGrp="1"/>
          </p:cNvSpPr>
          <p:nvPr>
            <p:ph type="title"/>
          </p:nvPr>
        </p:nvSpPr>
        <p:spPr>
          <a:xfrm>
            <a:off x="1097280" y="286603"/>
            <a:ext cx="10058400" cy="1450757"/>
          </a:xfrm>
        </p:spPr>
        <p:txBody>
          <a:bodyPr rtlCol="0"/>
          <a:lstStyle/>
          <a:p>
            <a:pPr rtl="0"/>
            <a:r>
              <a:rPr lang="es-ES" noProof="0"/>
              <a:t>Haga clic para modificar el estilo de título del patrón</a:t>
            </a:r>
            <a:endParaRPr lang="es-ES" noProof="0" dirty="0"/>
          </a:p>
        </p:txBody>
      </p:sp>
      <p:sp>
        <p:nvSpPr>
          <p:cNvPr id="3" name="Marcador de texto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posición de contenido 3"/>
          <p:cNvSpPr>
            <a:spLocks noGrp="1"/>
          </p:cNvSpPr>
          <p:nvPr>
            <p:ph sz="half" idx="2"/>
          </p:nvPr>
        </p:nvSpPr>
        <p:spPr>
          <a:xfrm>
            <a:off x="1097280" y="2958274"/>
            <a:ext cx="4639736" cy="2910821"/>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5" name="Marcador de posición de texto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6" name="Marcador de posición de contenido 5"/>
          <p:cNvSpPr>
            <a:spLocks noGrp="1"/>
          </p:cNvSpPr>
          <p:nvPr>
            <p:ph sz="quarter" idx="4"/>
          </p:nvPr>
        </p:nvSpPr>
        <p:spPr>
          <a:xfrm>
            <a:off x="6515944" y="2958273"/>
            <a:ext cx="4639736" cy="2910821"/>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2" name="Marcador de fecha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018B6680-7098-44B7-83E1-5EBD657592DE}" type="datetime1">
              <a:rPr lang="es-ES" noProof="0" smtClean="0"/>
              <a:t>10/02/2023</a:t>
            </a:fld>
            <a:endParaRPr lang="es-ES" noProof="0" dirty="0"/>
          </a:p>
        </p:txBody>
      </p:sp>
      <p:sp>
        <p:nvSpPr>
          <p:cNvPr id="11" name="Marcador de pie de página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s-ES" noProof="0" dirty="0"/>
          </a:p>
        </p:txBody>
      </p:sp>
      <p:sp>
        <p:nvSpPr>
          <p:cNvPr id="12" name="Marcador de posición de número de diapositiva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18028083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6" name="Marcador de fecha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425541C9-2B34-4DE7-8BD0-64853908EC78}" type="datetime1">
              <a:rPr lang="es-ES" noProof="0" smtClean="0"/>
              <a:t>10/02/2023</a:t>
            </a:fld>
            <a:endParaRPr lang="es-ES" noProof="0" dirty="0"/>
          </a:p>
        </p:txBody>
      </p:sp>
      <p:sp>
        <p:nvSpPr>
          <p:cNvPr id="7" name="Marcador de pie de página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s-ES" noProof="0" dirty="0"/>
          </a:p>
        </p:txBody>
      </p:sp>
      <p:sp>
        <p:nvSpPr>
          <p:cNvPr id="8" name="Marcador de número de diapositiva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25017711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fecha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2A705853-737B-419B-88D6-378BF02A9277}" type="datetime1">
              <a:rPr lang="es-ES" noProof="0" smtClean="0"/>
              <a:t>10/02/2023</a:t>
            </a:fld>
            <a:endParaRPr lang="es-ES" noProof="0" dirty="0"/>
          </a:p>
        </p:txBody>
      </p:sp>
      <p:sp>
        <p:nvSpPr>
          <p:cNvPr id="3" name="Marcador de pie de página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s-ES" noProof="0" dirty="0"/>
          </a:p>
        </p:txBody>
      </p:sp>
      <p:sp>
        <p:nvSpPr>
          <p:cNvPr id="4" name="Marcador de número de diapositiva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31507016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leyenda">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es-ES" noProof="0"/>
              <a:t>Haga clic para modificar el estilo de título del patrón</a:t>
            </a:r>
            <a:endParaRPr lang="es-ES" noProof="0" dirty="0"/>
          </a:p>
        </p:txBody>
      </p:sp>
      <p:sp>
        <p:nvSpPr>
          <p:cNvPr id="3" name="Marcador de posición de contenido 2"/>
          <p:cNvSpPr>
            <a:spLocks noGrp="1"/>
          </p:cNvSpPr>
          <p:nvPr>
            <p:ph idx="1"/>
          </p:nvPr>
        </p:nvSpPr>
        <p:spPr>
          <a:xfrm>
            <a:off x="5458984" y="812799"/>
            <a:ext cx="5928344" cy="5294757"/>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endParaRPr lang="es-ES" noProof="0" dirty="0"/>
          </a:p>
        </p:txBody>
      </p:sp>
      <p:sp>
        <p:nvSpPr>
          <p:cNvPr id="4" name="Marcador de posición de texto 3"/>
          <p:cNvSpPr>
            <a:spLocks noGrp="1"/>
          </p:cNvSpPr>
          <p:nvPr>
            <p:ph type="body" sz="half" idx="2" hasCustomPrompt="1"/>
          </p:nvPr>
        </p:nvSpPr>
        <p:spPr>
          <a:xfrm>
            <a:off x="643465" y="3043050"/>
            <a:ext cx="3517567" cy="3064505"/>
          </a:xfrm>
        </p:spPr>
        <p:txBody>
          <a:bodyPr lIns="91440" rIns="91440" rtlCol="0">
            <a:normAutofit/>
          </a:bodyPr>
          <a:lstStyle>
            <a:lvl1pPr marL="0" indent="0" rtl="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dirty="0"/>
              <a:t>Haga clic para modificar los estilos de texto del patrón</a:t>
            </a:r>
          </a:p>
        </p:txBody>
      </p:sp>
      <p:sp>
        <p:nvSpPr>
          <p:cNvPr id="5" name="Marcador de fecha 4"/>
          <p:cNvSpPr>
            <a:spLocks noGrp="1"/>
          </p:cNvSpPr>
          <p:nvPr>
            <p:ph type="dt" sz="half" idx="10"/>
          </p:nvPr>
        </p:nvSpPr>
        <p:spPr>
          <a:xfrm>
            <a:off x="643464" y="6446520"/>
            <a:ext cx="3517568" cy="365125"/>
          </a:xfrm>
        </p:spPr>
        <p:txBody>
          <a:bodyPr rtlCol="0"/>
          <a:lstStyle>
            <a:lvl1pPr algn="l">
              <a:defRPr/>
            </a:lvl1pPr>
          </a:lstStyle>
          <a:p>
            <a:pPr rtl="0"/>
            <a:fld id="{18EB8EEA-5D2E-4A84-A0FE-A16B020ED21B}" type="datetime1">
              <a:rPr lang="es-ES" noProof="0" smtClean="0"/>
              <a:t>10/02/2023</a:t>
            </a:fld>
            <a:endParaRPr lang="es-ES" noProof="0" dirty="0"/>
          </a:p>
        </p:txBody>
      </p:sp>
      <p:sp>
        <p:nvSpPr>
          <p:cNvPr id="6" name="Marcador de pie de página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s-ES" noProof="0" dirty="0"/>
          </a:p>
        </p:txBody>
      </p:sp>
      <p:sp>
        <p:nvSpPr>
          <p:cNvPr id="7" name="Marcador de posición de número de diapositiva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s-ES" noProof="0" smtClean="0"/>
              <a:pPr rtl="0"/>
              <a:t>‹Nº›</a:t>
            </a:fld>
            <a:endParaRPr lang="es-ES" noProof="0" dirty="0"/>
          </a:p>
        </p:txBody>
      </p:sp>
    </p:spTree>
    <p:extLst>
      <p:ext uri="{BB962C8B-B14F-4D97-AF65-F5344CB8AC3E}">
        <p14:creationId xmlns:p14="http://schemas.microsoft.com/office/powerpoint/2010/main" val="8013020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leyenda">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Marcador de posición de imagen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
        <p:nvSpPr>
          <p:cNvPr id="2" name="Título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es-ES" noProof="0"/>
              <a:t>Haga clic para modificar el estilo de título del patrón</a:t>
            </a:r>
            <a:endParaRPr lang="es-ES" noProof="0" dirty="0"/>
          </a:p>
        </p:txBody>
      </p:sp>
      <p:sp>
        <p:nvSpPr>
          <p:cNvPr id="4" name="Marcador de posición de texto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s-ES" noProof="0"/>
              <a:t>Haga clic para modificar los estilos de texto del patrón</a:t>
            </a:r>
          </a:p>
        </p:txBody>
      </p:sp>
      <p:sp>
        <p:nvSpPr>
          <p:cNvPr id="5" name="Marcador de fecha 4"/>
          <p:cNvSpPr>
            <a:spLocks noGrp="1"/>
          </p:cNvSpPr>
          <p:nvPr>
            <p:ph type="dt" sz="half" idx="10"/>
          </p:nvPr>
        </p:nvSpPr>
        <p:spPr/>
        <p:txBody>
          <a:bodyPr rtlCol="0"/>
          <a:lstStyle>
            <a:lvl1pPr>
              <a:defRPr/>
            </a:lvl1pPr>
          </a:lstStyle>
          <a:p>
            <a:pPr rtl="0"/>
            <a:fld id="{FF6C614E-8FE0-47DD-82B6-EBC4EC8CFF78}" type="datetime1">
              <a:rPr lang="es-ES" noProof="0" smtClean="0"/>
              <a:t>10/02/2023</a:t>
            </a:fld>
            <a:endParaRPr lang="es-ES" noProof="0" dirty="0"/>
          </a:p>
        </p:txBody>
      </p:sp>
      <p:sp>
        <p:nvSpPr>
          <p:cNvPr id="6" name="Marcador de posición de pie de página 5"/>
          <p:cNvSpPr>
            <a:spLocks noGrp="1"/>
          </p:cNvSpPr>
          <p:nvPr>
            <p:ph type="ftr" sz="quarter" idx="11"/>
          </p:nvPr>
        </p:nvSpPr>
        <p:spPr>
          <a:xfrm>
            <a:off x="1097279" y="6446838"/>
            <a:ext cx="6818262" cy="365125"/>
          </a:xfrm>
        </p:spPr>
        <p:txBody>
          <a:bodyPr rtlCol="0"/>
          <a:lstStyle/>
          <a:p>
            <a:pPr algn="l" rtl="0"/>
            <a:endParaRPr lang="es-ES" noProof="0" dirty="0"/>
          </a:p>
        </p:txBody>
      </p:sp>
      <p:sp>
        <p:nvSpPr>
          <p:cNvPr id="7" name="Marcador de número de diapositiva 6"/>
          <p:cNvSpPr>
            <a:spLocks noGrp="1"/>
          </p:cNvSpPr>
          <p:nvPr>
            <p:ph type="sldNum" sz="quarter" idx="12"/>
          </p:nvPr>
        </p:nvSpPr>
        <p:spPr/>
        <p:txBody>
          <a:bodyPr rtlCol="0"/>
          <a:lstStyle/>
          <a:p>
            <a:pPr rtl="0"/>
            <a:fld id="{3A98EE3D-8CD1-4C3F-BD1C-C98C9596463C}" type="slidenum">
              <a:rPr lang="es-ES" noProof="0" smtClean="0"/>
              <a:t>‹Nº›</a:t>
            </a:fld>
            <a:endParaRPr lang="es-ES" noProof="0" dirty="0"/>
          </a:p>
        </p:txBody>
      </p:sp>
    </p:spTree>
    <p:extLst>
      <p:ext uri="{BB962C8B-B14F-4D97-AF65-F5344CB8AC3E}">
        <p14:creationId xmlns:p14="http://schemas.microsoft.com/office/powerpoint/2010/main" val="22588268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ángulo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Marcador de título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es-ES" noProof="0" dirty="0"/>
              <a:t>Haga clic para modificar el estilo de título del patrón</a:t>
            </a:r>
          </a:p>
        </p:txBody>
      </p:sp>
      <p:sp>
        <p:nvSpPr>
          <p:cNvPr id="3" name="Marcador de texto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es-ES" noProof="0" dirty="0"/>
              <a:t>Haga clic para modificar los estilos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fecha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pPr rtl="0"/>
            <a:fld id="{3A395992-2030-4B1D-B418-D498AFCFA3BC}" type="datetime1">
              <a:rPr lang="es-ES" noProof="0" smtClean="0"/>
              <a:t>10/02/2023</a:t>
            </a:fld>
            <a:endParaRPr lang="es-ES" noProof="0" dirty="0"/>
          </a:p>
        </p:txBody>
      </p:sp>
      <p:sp>
        <p:nvSpPr>
          <p:cNvPr id="5" name="Marcador de posición de pie de página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pPr rtl="0"/>
            <a:endParaRPr lang="es-ES" noProof="0" dirty="0"/>
          </a:p>
        </p:txBody>
      </p:sp>
      <p:sp>
        <p:nvSpPr>
          <p:cNvPr id="6" name="Marcador de número de diapositiva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pPr rtl="0"/>
            <a:fld id="{3A98EE3D-8CD1-4C3F-BD1C-C98C9596463C}" type="slidenum">
              <a:rPr lang="es-ES" noProof="0" smtClean="0"/>
              <a:t>‹Nº›</a:t>
            </a:fld>
            <a:endParaRPr lang="es-ES" noProof="0" dirty="0"/>
          </a:p>
        </p:txBody>
      </p:sp>
      <p:cxnSp>
        <p:nvCxnSpPr>
          <p:cNvPr id="10" name="Conector recto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601474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6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s://www.youtube.com/watch?v=oO2I8cAzAqQ&amp;t=43s"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ángulo 23">
            <a:extLst>
              <a:ext uri="{FF2B5EF4-FFF2-40B4-BE49-F238E27FC236}">
                <a16:creationId xmlns:a16="http://schemas.microsoft.com/office/drawing/2014/main" id="{F452A527-3631-41ED-858D-3777A7D149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dirty="0">
              <a:ln>
                <a:noFill/>
              </a:ln>
              <a:solidFill>
                <a:prstClr val="white"/>
              </a:solidFill>
              <a:effectLst/>
              <a:uLnTx/>
              <a:uFillTx/>
              <a:latin typeface="Speak Pro" panose="020F0502020204030204"/>
              <a:ea typeface="+mn-ea"/>
              <a:cs typeface="+mn-cs"/>
            </a:endParaRPr>
          </a:p>
        </p:txBody>
      </p:sp>
      <p:sp>
        <p:nvSpPr>
          <p:cNvPr id="2" name="Título 1">
            <a:extLst>
              <a:ext uri="{FF2B5EF4-FFF2-40B4-BE49-F238E27FC236}">
                <a16:creationId xmlns:a16="http://schemas.microsoft.com/office/drawing/2014/main" id="{9AB2EA78-AEB3-469B-9025-3B17201A457B}"/>
              </a:ext>
            </a:extLst>
          </p:cNvPr>
          <p:cNvSpPr>
            <a:spLocks noGrp="1"/>
          </p:cNvSpPr>
          <p:nvPr>
            <p:ph type="ctrTitle"/>
          </p:nvPr>
        </p:nvSpPr>
        <p:spPr>
          <a:xfrm>
            <a:off x="6159261" y="639097"/>
            <a:ext cx="5952226" cy="3494791"/>
          </a:xfrm>
        </p:spPr>
        <p:txBody>
          <a:bodyPr rtlCol="0">
            <a:normAutofit/>
          </a:bodyPr>
          <a:lstStyle/>
          <a:p>
            <a:r>
              <a:rPr lang="es-ES" dirty="0" err="1"/>
              <a:t>Computaci</a:t>
            </a:r>
            <a:r>
              <a:rPr lang="es-MX" dirty="0"/>
              <a:t>ón1</a:t>
            </a:r>
            <a:endParaRPr lang="es-ES" dirty="0"/>
          </a:p>
        </p:txBody>
      </p:sp>
      <p:sp>
        <p:nvSpPr>
          <p:cNvPr id="3" name="Subtítulo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rtlCol="0">
            <a:normAutofit/>
          </a:bodyPr>
          <a:lstStyle/>
          <a:p>
            <a:pPr rtl="0"/>
            <a:r>
              <a:rPr lang="es-ES" dirty="0"/>
              <a:t>Luis P</a:t>
            </a:r>
            <a:r>
              <a:rPr lang="es-MX" dirty="0" err="1"/>
              <a:t>érez</a:t>
            </a:r>
            <a:endParaRPr lang="es-MX" dirty="0"/>
          </a:p>
          <a:p>
            <a:pPr rtl="0"/>
            <a:endParaRPr lang="es-ES" dirty="0"/>
          </a:p>
        </p:txBody>
      </p:sp>
      <p:pic>
        <p:nvPicPr>
          <p:cNvPr id="6" name="Imagen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1" y="10"/>
            <a:ext cx="6096000" cy="6857990"/>
          </a:xfrm>
          <a:prstGeom prst="rect">
            <a:avLst/>
          </a:prstGeom>
        </p:spPr>
      </p:pic>
      <p:cxnSp>
        <p:nvCxnSpPr>
          <p:cNvPr id="26" name="Conector recto 25">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05053" y="4294754"/>
            <a:ext cx="43891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9158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059280-27A6-6090-C90D-2EA0CB1E3C53}"/>
              </a:ext>
            </a:extLst>
          </p:cNvPr>
          <p:cNvSpPr>
            <a:spLocks noGrp="1"/>
          </p:cNvSpPr>
          <p:nvPr>
            <p:ph type="title"/>
          </p:nvPr>
        </p:nvSpPr>
        <p:spPr/>
        <p:txBody>
          <a:bodyPr/>
          <a:lstStyle/>
          <a:p>
            <a:r>
              <a:rPr lang="es-MX" dirty="0"/>
              <a:t>Arquitectura de memoria ROM</a:t>
            </a:r>
          </a:p>
        </p:txBody>
      </p:sp>
      <p:sp>
        <p:nvSpPr>
          <p:cNvPr id="3" name="Marcador de contenido 2">
            <a:extLst>
              <a:ext uri="{FF2B5EF4-FFF2-40B4-BE49-F238E27FC236}">
                <a16:creationId xmlns:a16="http://schemas.microsoft.com/office/drawing/2014/main" id="{F96D40CD-E0C4-E4EB-B569-8CF0E7BB9AB6}"/>
              </a:ext>
            </a:extLst>
          </p:cNvPr>
          <p:cNvSpPr>
            <a:spLocks noGrp="1"/>
          </p:cNvSpPr>
          <p:nvPr>
            <p:ph sz="half" idx="1"/>
          </p:nvPr>
        </p:nvSpPr>
        <p:spPr>
          <a:xfrm>
            <a:off x="1097279" y="2120900"/>
            <a:ext cx="10058399" cy="3748193"/>
          </a:xfrm>
        </p:spPr>
        <p:txBody>
          <a:bodyPr>
            <a:normAutofit/>
          </a:bodyPr>
          <a:lstStyle/>
          <a:p>
            <a:pPr algn="just"/>
            <a:r>
              <a:rPr lang="es-MX" dirty="0"/>
              <a:t>La estructura interna consta de dos componentes: el descodificador y las compuertas OR (lógicas).</a:t>
            </a:r>
          </a:p>
          <a:p>
            <a:pPr algn="just">
              <a:buFont typeface="Arial" panose="020B0604020202020204" pitchFamily="34" charset="0"/>
              <a:buChar char="•"/>
            </a:pPr>
            <a:r>
              <a:rPr lang="es-MX" dirty="0"/>
              <a:t>El decodificador es un circuito combinacional. Se utiliza para decodificar cualquier forma codificada, como el binario, a formas comprensibles como el decimal. Dentro de la estructura de la ROM, la entrada al decodificador será binaria y la salida se representará en forma decimal.</a:t>
            </a:r>
          </a:p>
          <a:p>
            <a:pPr algn="just">
              <a:buFont typeface="Arial" panose="020B0604020202020204" pitchFamily="34" charset="0"/>
              <a:buChar char="•"/>
            </a:pPr>
            <a:r>
              <a:rPr lang="es-MX" dirty="0"/>
              <a:t>Todas las compuertas lógicas OR tendrán como entrada las salidas del decodificador.</a:t>
            </a:r>
          </a:p>
        </p:txBody>
      </p:sp>
    </p:spTree>
    <p:extLst>
      <p:ext uri="{BB962C8B-B14F-4D97-AF65-F5344CB8AC3E}">
        <p14:creationId xmlns:p14="http://schemas.microsoft.com/office/powerpoint/2010/main" val="2074599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57EF62-B7E1-F771-7ECC-48A28E7C1CC9}"/>
              </a:ext>
            </a:extLst>
          </p:cNvPr>
          <p:cNvSpPr>
            <a:spLocks noGrp="1"/>
          </p:cNvSpPr>
          <p:nvPr>
            <p:ph type="title"/>
          </p:nvPr>
        </p:nvSpPr>
        <p:spPr/>
        <p:txBody>
          <a:bodyPr/>
          <a:lstStyle/>
          <a:p>
            <a:r>
              <a:rPr lang="es-MX"/>
              <a:t>Ejemplo</a:t>
            </a:r>
            <a:br>
              <a:rPr lang="es-MX"/>
            </a:br>
            <a:endParaRPr lang="es-MX" dirty="0"/>
          </a:p>
        </p:txBody>
      </p:sp>
      <p:sp>
        <p:nvSpPr>
          <p:cNvPr id="3" name="Marcador de contenido 2">
            <a:extLst>
              <a:ext uri="{FF2B5EF4-FFF2-40B4-BE49-F238E27FC236}">
                <a16:creationId xmlns:a16="http://schemas.microsoft.com/office/drawing/2014/main" id="{180C43AF-C882-6CD8-AB26-CA9158E754A4}"/>
              </a:ext>
            </a:extLst>
          </p:cNvPr>
          <p:cNvSpPr>
            <a:spLocks noGrp="1"/>
          </p:cNvSpPr>
          <p:nvPr>
            <p:ph sz="half" idx="1"/>
          </p:nvPr>
        </p:nvSpPr>
        <p:spPr/>
        <p:txBody>
          <a:bodyPr/>
          <a:lstStyle/>
          <a:p>
            <a:pPr algn="just"/>
            <a:r>
              <a:rPr lang="es-MX" dirty="0"/>
              <a:t>Consideremos, por ejemplo, una ROM de 32*8. La unidad consiste en 32 palabras de 8 bits cada una. Hay cinco líneas de entrada que forman los números binarios del 0 al 31 para la dirección.</a:t>
            </a:r>
          </a:p>
        </p:txBody>
      </p:sp>
      <p:pic>
        <p:nvPicPr>
          <p:cNvPr id="8" name="Imagen 7">
            <a:extLst>
              <a:ext uri="{FF2B5EF4-FFF2-40B4-BE49-F238E27FC236}">
                <a16:creationId xmlns:a16="http://schemas.microsoft.com/office/drawing/2014/main" id="{D2C4E6C0-77C3-6EA0-D226-D528C786A294}"/>
              </a:ext>
            </a:extLst>
          </p:cNvPr>
          <p:cNvPicPr>
            <a:picLocks noChangeAspect="1"/>
          </p:cNvPicPr>
          <p:nvPr/>
        </p:nvPicPr>
        <p:blipFill>
          <a:blip r:embed="rId2"/>
          <a:stretch>
            <a:fillRect/>
          </a:stretch>
        </p:blipFill>
        <p:spPr>
          <a:xfrm>
            <a:off x="6126480" y="2120899"/>
            <a:ext cx="5913850" cy="3553279"/>
          </a:xfrm>
          <a:prstGeom prst="rect">
            <a:avLst/>
          </a:prstGeom>
        </p:spPr>
      </p:pic>
      <p:sp>
        <p:nvSpPr>
          <p:cNvPr id="9" name="CuadroTexto 8">
            <a:extLst>
              <a:ext uri="{FF2B5EF4-FFF2-40B4-BE49-F238E27FC236}">
                <a16:creationId xmlns:a16="http://schemas.microsoft.com/office/drawing/2014/main" id="{01C30169-2415-D329-3686-D2C34F19D425}"/>
              </a:ext>
            </a:extLst>
          </p:cNvPr>
          <p:cNvSpPr txBox="1"/>
          <p:nvPr/>
        </p:nvSpPr>
        <p:spPr>
          <a:xfrm>
            <a:off x="7270857" y="5873051"/>
            <a:ext cx="3625095" cy="369332"/>
          </a:xfrm>
          <a:prstGeom prst="rect">
            <a:avLst/>
          </a:prstGeom>
          <a:noFill/>
        </p:spPr>
        <p:txBody>
          <a:bodyPr wrap="none" rtlCol="0">
            <a:spAutoFit/>
          </a:bodyPr>
          <a:lstStyle/>
          <a:p>
            <a:r>
              <a:rPr lang="es-MX"/>
              <a:t>Lógica interna de una ROM de 32*8</a:t>
            </a:r>
            <a:endParaRPr lang="es-MX" dirty="0"/>
          </a:p>
        </p:txBody>
      </p:sp>
    </p:spTree>
    <p:extLst>
      <p:ext uri="{BB962C8B-B14F-4D97-AF65-F5344CB8AC3E}">
        <p14:creationId xmlns:p14="http://schemas.microsoft.com/office/powerpoint/2010/main" val="1854348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5F7F9E-DEEC-3200-E8B1-D995696A6E96}"/>
              </a:ext>
            </a:extLst>
          </p:cNvPr>
          <p:cNvSpPr>
            <a:spLocks noGrp="1"/>
          </p:cNvSpPr>
          <p:nvPr>
            <p:ph type="title"/>
          </p:nvPr>
        </p:nvSpPr>
        <p:spPr/>
        <p:txBody>
          <a:bodyPr/>
          <a:lstStyle/>
          <a:p>
            <a:r>
              <a:rPr lang="es-MX" dirty="0"/>
              <a:t>Memorias PROM (ROM Programables)</a:t>
            </a:r>
          </a:p>
        </p:txBody>
      </p:sp>
      <p:sp>
        <p:nvSpPr>
          <p:cNvPr id="3" name="Marcador de contenido 2">
            <a:extLst>
              <a:ext uri="{FF2B5EF4-FFF2-40B4-BE49-F238E27FC236}">
                <a16:creationId xmlns:a16="http://schemas.microsoft.com/office/drawing/2014/main" id="{36D9BD3F-76D9-0797-4525-85766681AD1A}"/>
              </a:ext>
            </a:extLst>
          </p:cNvPr>
          <p:cNvSpPr>
            <a:spLocks noGrp="1"/>
          </p:cNvSpPr>
          <p:nvPr>
            <p:ph sz="half" idx="1"/>
          </p:nvPr>
        </p:nvSpPr>
        <p:spPr>
          <a:xfrm>
            <a:off x="1097280" y="2120900"/>
            <a:ext cx="10058400" cy="3748193"/>
          </a:xfrm>
        </p:spPr>
        <p:txBody>
          <a:bodyPr/>
          <a:lstStyle/>
          <a:p>
            <a:pPr algn="just"/>
            <a:r>
              <a:rPr lang="es-MX" dirty="0"/>
              <a:t>Las </a:t>
            </a:r>
            <a:r>
              <a:rPr lang="es-MX" b="1" i="1" dirty="0"/>
              <a:t>PROM</a:t>
            </a:r>
            <a:r>
              <a:rPr lang="es-MX" dirty="0"/>
              <a:t> utilizan algún tipo de mecanismo de fundición para almacenar bits, donde un hilo de memoria se funde o queda intacto para representar un 0 o un 1. El proceso de fundición es irreversible; una vez que una </a:t>
            </a:r>
            <a:r>
              <a:rPr lang="es-MX" b="1" i="1" dirty="0"/>
              <a:t>PROM</a:t>
            </a:r>
            <a:r>
              <a:rPr lang="es-MX" dirty="0"/>
              <a:t> ha sido programada no puede cambiarse.</a:t>
            </a:r>
          </a:p>
          <a:p>
            <a:pPr algn="just"/>
            <a:r>
              <a:rPr lang="es-MX" dirty="0"/>
              <a:t>Los fusibles se introducen en la </a:t>
            </a:r>
            <a:r>
              <a:rPr lang="es-MX" b="1" i="1" dirty="0"/>
              <a:t>PROM</a:t>
            </a:r>
            <a:r>
              <a:rPr lang="es-MX" dirty="0"/>
              <a:t> (durante el proceso de fabricación) entre la fuente del transistor de cada celda y su línea de columna. Durante el proceso de programación, se introduce una corriente adecuada a través del hilo fusible para fundirlo y que permanezca abierto, almacenando de esta manera un 0. El fusible se deja intacto para almacenar un 1.</a:t>
            </a:r>
          </a:p>
        </p:txBody>
      </p:sp>
    </p:spTree>
    <p:extLst>
      <p:ext uri="{BB962C8B-B14F-4D97-AF65-F5344CB8AC3E}">
        <p14:creationId xmlns:p14="http://schemas.microsoft.com/office/powerpoint/2010/main" val="7866100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E92295-4476-F855-B48C-6CEB2B714E9F}"/>
              </a:ext>
            </a:extLst>
          </p:cNvPr>
          <p:cNvSpPr>
            <a:spLocks noGrp="1"/>
          </p:cNvSpPr>
          <p:nvPr>
            <p:ph type="title"/>
          </p:nvPr>
        </p:nvSpPr>
        <p:spPr/>
        <p:txBody>
          <a:bodyPr/>
          <a:lstStyle/>
          <a:p>
            <a:r>
              <a:rPr lang="es-MX" dirty="0"/>
              <a:t>Memorias EPROM</a:t>
            </a:r>
          </a:p>
        </p:txBody>
      </p:sp>
      <p:sp>
        <p:nvSpPr>
          <p:cNvPr id="3" name="Marcador de contenido 2">
            <a:extLst>
              <a:ext uri="{FF2B5EF4-FFF2-40B4-BE49-F238E27FC236}">
                <a16:creationId xmlns:a16="http://schemas.microsoft.com/office/drawing/2014/main" id="{6065051E-761D-09EA-3EEB-0C5BD26B2F7D}"/>
              </a:ext>
            </a:extLst>
          </p:cNvPr>
          <p:cNvSpPr>
            <a:spLocks noGrp="1"/>
          </p:cNvSpPr>
          <p:nvPr>
            <p:ph sz="half" idx="1"/>
          </p:nvPr>
        </p:nvSpPr>
        <p:spPr>
          <a:xfrm>
            <a:off x="1097280" y="2120900"/>
            <a:ext cx="10058400" cy="3748193"/>
          </a:xfrm>
        </p:spPr>
        <p:txBody>
          <a:bodyPr/>
          <a:lstStyle/>
          <a:p>
            <a:pPr algn="just"/>
            <a:r>
              <a:rPr lang="es-MX" dirty="0"/>
              <a:t>Una EPROM es una PROM borrable. A diferencia de una PROM ordinaria, una EPROM puede ser reprogramada si antes se borra el programa existente en la matriz de memoria.</a:t>
            </a:r>
          </a:p>
          <a:p>
            <a:pPr algn="just"/>
            <a:r>
              <a:rPr lang="es-MX" dirty="0"/>
              <a:t>Los bits de datos en este tipo de matriz se representan mediante la presencia o ausencia de una carga almacenada en la puerta.</a:t>
            </a:r>
          </a:p>
          <a:p>
            <a:pPr algn="just"/>
            <a:r>
              <a:rPr lang="es-MX" dirty="0"/>
              <a:t>Los dos tipos fundamentales de memorias PROM borrables son las PROM borrables por rayos ultravioleta (UV EPROM) y las PROM borrables eléctricamente (EEPROM).</a:t>
            </a:r>
          </a:p>
        </p:txBody>
      </p:sp>
      <p:pic>
        <p:nvPicPr>
          <p:cNvPr id="6" name="Imagen 5">
            <a:extLst>
              <a:ext uri="{FF2B5EF4-FFF2-40B4-BE49-F238E27FC236}">
                <a16:creationId xmlns:a16="http://schemas.microsoft.com/office/drawing/2014/main" id="{95CDF24B-D382-07F5-79FE-AA56AF89BA69}"/>
              </a:ext>
            </a:extLst>
          </p:cNvPr>
          <p:cNvPicPr>
            <a:picLocks noChangeAspect="1"/>
          </p:cNvPicPr>
          <p:nvPr/>
        </p:nvPicPr>
        <p:blipFill>
          <a:blip r:embed="rId2"/>
          <a:stretch>
            <a:fillRect/>
          </a:stretch>
        </p:blipFill>
        <p:spPr>
          <a:xfrm>
            <a:off x="4644264" y="4701466"/>
            <a:ext cx="2903472" cy="1684166"/>
          </a:xfrm>
          <a:prstGeom prst="rect">
            <a:avLst/>
          </a:prstGeom>
        </p:spPr>
      </p:pic>
    </p:spTree>
    <p:extLst>
      <p:ext uri="{BB962C8B-B14F-4D97-AF65-F5344CB8AC3E}">
        <p14:creationId xmlns:p14="http://schemas.microsoft.com/office/powerpoint/2010/main" val="37294139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C501FE-1C85-8DC0-80D6-E214DDE8357D}"/>
              </a:ext>
            </a:extLst>
          </p:cNvPr>
          <p:cNvSpPr>
            <a:spLocks noGrp="1"/>
          </p:cNvSpPr>
          <p:nvPr>
            <p:ph type="title"/>
          </p:nvPr>
        </p:nvSpPr>
        <p:spPr/>
        <p:txBody>
          <a:bodyPr/>
          <a:lstStyle/>
          <a:p>
            <a:r>
              <a:rPr lang="es-MX" dirty="0"/>
              <a:t>UV EPROM</a:t>
            </a:r>
          </a:p>
        </p:txBody>
      </p:sp>
      <p:sp>
        <p:nvSpPr>
          <p:cNvPr id="3" name="Marcador de contenido 2">
            <a:extLst>
              <a:ext uri="{FF2B5EF4-FFF2-40B4-BE49-F238E27FC236}">
                <a16:creationId xmlns:a16="http://schemas.microsoft.com/office/drawing/2014/main" id="{26464414-F737-D5C2-6438-F7175ADA73D0}"/>
              </a:ext>
            </a:extLst>
          </p:cNvPr>
          <p:cNvSpPr>
            <a:spLocks noGrp="1"/>
          </p:cNvSpPr>
          <p:nvPr>
            <p:ph sz="half" idx="1"/>
          </p:nvPr>
        </p:nvSpPr>
        <p:spPr>
          <a:xfrm>
            <a:off x="1097280" y="2120900"/>
            <a:ext cx="10058400" cy="3748193"/>
          </a:xfrm>
        </p:spPr>
        <p:txBody>
          <a:bodyPr/>
          <a:lstStyle/>
          <a:p>
            <a:pPr algn="just"/>
            <a:r>
              <a:rPr lang="es-MX" dirty="0"/>
              <a:t>Una UV EPROM se puede reconocer por la ventana de cuarzo transparente de su encapsulado.</a:t>
            </a:r>
          </a:p>
          <a:p>
            <a:pPr algn="just"/>
            <a:r>
              <a:rPr lang="es-MX" dirty="0"/>
              <a:t>La puerta aislada del FET de una EPROM ultravioleta está “flotando” dentro de un material óxido aislante. El proceso de programación hace que los electrones sean eliminados de la puerta flotante. El borrado se realiza mediante la exposición del chip de la matriz de memoria a una radiación ultravioleta de alta intensidad, a través de la ventana de cuarzo en la parte superior del encapsulado.</a:t>
            </a:r>
          </a:p>
        </p:txBody>
      </p:sp>
    </p:spTree>
    <p:extLst>
      <p:ext uri="{BB962C8B-B14F-4D97-AF65-F5344CB8AC3E}">
        <p14:creationId xmlns:p14="http://schemas.microsoft.com/office/powerpoint/2010/main" val="3782922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76495B-8C98-2B58-BF43-2E3FE8DD1CBD}"/>
              </a:ext>
            </a:extLst>
          </p:cNvPr>
          <p:cNvSpPr>
            <a:spLocks noGrp="1"/>
          </p:cNvSpPr>
          <p:nvPr>
            <p:ph type="title"/>
          </p:nvPr>
        </p:nvSpPr>
        <p:spPr/>
        <p:txBody>
          <a:bodyPr/>
          <a:lstStyle/>
          <a:p>
            <a:r>
              <a:rPr lang="es-MX" dirty="0"/>
              <a:t>EEPROM</a:t>
            </a:r>
          </a:p>
        </p:txBody>
      </p:sp>
      <p:sp>
        <p:nvSpPr>
          <p:cNvPr id="3" name="Marcador de contenido 2">
            <a:extLst>
              <a:ext uri="{FF2B5EF4-FFF2-40B4-BE49-F238E27FC236}">
                <a16:creationId xmlns:a16="http://schemas.microsoft.com/office/drawing/2014/main" id="{10C03D32-690E-8039-4BA3-DBBAD485529B}"/>
              </a:ext>
            </a:extLst>
          </p:cNvPr>
          <p:cNvSpPr>
            <a:spLocks noGrp="1"/>
          </p:cNvSpPr>
          <p:nvPr>
            <p:ph sz="half" idx="1"/>
          </p:nvPr>
        </p:nvSpPr>
        <p:spPr>
          <a:xfrm>
            <a:off x="1097280" y="2120900"/>
            <a:ext cx="10058400" cy="3748193"/>
          </a:xfrm>
        </p:spPr>
        <p:txBody>
          <a:bodyPr/>
          <a:lstStyle/>
          <a:p>
            <a:pPr algn="just"/>
            <a:r>
              <a:rPr lang="es-MX" dirty="0"/>
              <a:t>Las PROM borrables eléctricamente se pueden borrar y programar mediante impulsos eléctricos.</a:t>
            </a:r>
          </a:p>
          <a:p>
            <a:pPr algn="just"/>
            <a:r>
              <a:rPr lang="es-MX" dirty="0"/>
              <a:t>Ya que se pueden grabar y borrar eléctricamente, las EEPROM se pueden programar y borrar rápidamente dentro del propio circuito final con fines de reprogramación.</a:t>
            </a:r>
          </a:p>
          <a:p>
            <a:pPr algn="just"/>
            <a:r>
              <a:rPr lang="es-MX" dirty="0"/>
              <a:t>Los dos tipos de EEPROM son la MOS de puerta flotante y la de silicio óxido nitroso metal (MNOS, Metal </a:t>
            </a:r>
            <a:r>
              <a:rPr lang="es-MX" dirty="0" err="1"/>
              <a:t>Nitride</a:t>
            </a:r>
            <a:r>
              <a:rPr lang="es-MX" dirty="0"/>
              <a:t>-Oxide Silicon). La aplicación de una tensión en la puerta de control de la estructura de puerta flotante permite la eliminación y el almacenamiento de la carga en la puerta flotante.</a:t>
            </a:r>
          </a:p>
          <a:p>
            <a:pPr algn="just"/>
            <a:endParaRPr lang="es-MX" dirty="0"/>
          </a:p>
          <a:p>
            <a:pPr algn="just"/>
            <a:endParaRPr lang="es-MX" dirty="0"/>
          </a:p>
        </p:txBody>
      </p:sp>
    </p:spTree>
    <p:extLst>
      <p:ext uri="{BB962C8B-B14F-4D97-AF65-F5344CB8AC3E}">
        <p14:creationId xmlns:p14="http://schemas.microsoft.com/office/powerpoint/2010/main" val="2929527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B6C990-8CAB-D1E3-E4AB-0D94248B6672}"/>
              </a:ext>
            </a:extLst>
          </p:cNvPr>
          <p:cNvSpPr>
            <a:spLocks noGrp="1"/>
          </p:cNvSpPr>
          <p:nvPr>
            <p:ph type="title"/>
          </p:nvPr>
        </p:nvSpPr>
        <p:spPr/>
        <p:txBody>
          <a:bodyPr/>
          <a:lstStyle/>
          <a:p>
            <a:r>
              <a:rPr lang="es-MX" dirty="0"/>
              <a:t>MEMORIAS FLASH</a:t>
            </a:r>
          </a:p>
        </p:txBody>
      </p:sp>
      <p:sp>
        <p:nvSpPr>
          <p:cNvPr id="3" name="Marcador de contenido 2">
            <a:extLst>
              <a:ext uri="{FF2B5EF4-FFF2-40B4-BE49-F238E27FC236}">
                <a16:creationId xmlns:a16="http://schemas.microsoft.com/office/drawing/2014/main" id="{3F8D7594-C947-1AF0-1E4C-66A6E4CAC44F}"/>
              </a:ext>
            </a:extLst>
          </p:cNvPr>
          <p:cNvSpPr>
            <a:spLocks noGrp="1"/>
          </p:cNvSpPr>
          <p:nvPr>
            <p:ph sz="half" idx="1"/>
          </p:nvPr>
        </p:nvSpPr>
        <p:spPr>
          <a:xfrm>
            <a:off x="1097280" y="2120900"/>
            <a:ext cx="10058400" cy="3748193"/>
          </a:xfrm>
        </p:spPr>
        <p:txBody>
          <a:bodyPr/>
          <a:lstStyle/>
          <a:p>
            <a:pPr algn="just"/>
            <a:r>
              <a:rPr lang="es-MX" dirty="0"/>
              <a:t>Las memorias flash son memorias de lectura/escritura de alta densidad (alta densidad equivale a gran capacidad de almacenamiento de bits) no volátiles, lo que significa que pueden almacenarse los datos indefinidamente en ausencia de alimentación. Estas memorias se utilizan frecuentemente en lugar de las unidades de disquete o de las unidades de disco duro de baja capacidad en las computadoras portátiles.</a:t>
            </a:r>
          </a:p>
        </p:txBody>
      </p:sp>
      <p:pic>
        <p:nvPicPr>
          <p:cNvPr id="5" name="Imagen 4">
            <a:extLst>
              <a:ext uri="{FF2B5EF4-FFF2-40B4-BE49-F238E27FC236}">
                <a16:creationId xmlns:a16="http://schemas.microsoft.com/office/drawing/2014/main" id="{8E9C11DD-18FD-2336-AE44-A57D18F7B39D}"/>
              </a:ext>
            </a:extLst>
          </p:cNvPr>
          <p:cNvPicPr>
            <a:picLocks noChangeAspect="1"/>
          </p:cNvPicPr>
          <p:nvPr/>
        </p:nvPicPr>
        <p:blipFill>
          <a:blip r:embed="rId2"/>
          <a:stretch>
            <a:fillRect/>
          </a:stretch>
        </p:blipFill>
        <p:spPr>
          <a:xfrm>
            <a:off x="5229370" y="3994996"/>
            <a:ext cx="1733260" cy="1956527"/>
          </a:xfrm>
          <a:prstGeom prst="rect">
            <a:avLst/>
          </a:prstGeom>
        </p:spPr>
      </p:pic>
    </p:spTree>
    <p:extLst>
      <p:ext uri="{BB962C8B-B14F-4D97-AF65-F5344CB8AC3E}">
        <p14:creationId xmlns:p14="http://schemas.microsoft.com/office/powerpoint/2010/main" val="2329943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4C96D5-0232-71CC-9AE6-88974AC4F58A}"/>
              </a:ext>
            </a:extLst>
          </p:cNvPr>
          <p:cNvSpPr>
            <a:spLocks noGrp="1"/>
          </p:cNvSpPr>
          <p:nvPr>
            <p:ph type="title"/>
          </p:nvPr>
        </p:nvSpPr>
        <p:spPr>
          <a:xfrm>
            <a:off x="1097280" y="286603"/>
            <a:ext cx="10058400" cy="1542197"/>
          </a:xfrm>
        </p:spPr>
        <p:txBody>
          <a:bodyPr/>
          <a:lstStyle/>
          <a:p>
            <a:r>
              <a:rPr lang="es-MX" dirty="0"/>
              <a:t>Aplicaciones ROM</a:t>
            </a:r>
          </a:p>
        </p:txBody>
      </p:sp>
      <p:sp>
        <p:nvSpPr>
          <p:cNvPr id="3" name="Marcador de contenido 2">
            <a:extLst>
              <a:ext uri="{FF2B5EF4-FFF2-40B4-BE49-F238E27FC236}">
                <a16:creationId xmlns:a16="http://schemas.microsoft.com/office/drawing/2014/main" id="{EEB8B22C-0EE1-4F97-CEF1-A5C157A1C8C0}"/>
              </a:ext>
            </a:extLst>
          </p:cNvPr>
          <p:cNvSpPr>
            <a:spLocks noGrp="1"/>
          </p:cNvSpPr>
          <p:nvPr>
            <p:ph sz="half" idx="1"/>
          </p:nvPr>
        </p:nvSpPr>
        <p:spPr>
          <a:xfrm>
            <a:off x="1097279" y="2120900"/>
            <a:ext cx="10058399" cy="3748193"/>
          </a:xfrm>
        </p:spPr>
        <p:txBody>
          <a:bodyPr>
            <a:normAutofit/>
          </a:bodyPr>
          <a:lstStyle/>
          <a:p>
            <a:pPr algn="just"/>
            <a:r>
              <a:rPr lang="es-MX" dirty="0"/>
              <a:t>La memoria ROM tiene dos usos principales, que son:</a:t>
            </a:r>
          </a:p>
          <a:p>
            <a:pPr algn="just">
              <a:buFont typeface="Wingdings" panose="05000000000000000000" pitchFamily="2" charset="2"/>
              <a:buChar char="§"/>
            </a:pPr>
            <a:r>
              <a:rPr lang="es-MX" dirty="0"/>
              <a:t>Almacenamiento de software. ROM BIOS</a:t>
            </a:r>
          </a:p>
          <a:p>
            <a:pPr algn="just">
              <a:buFont typeface="Wingdings" panose="05000000000000000000" pitchFamily="2" charset="2"/>
              <a:buChar char="§"/>
            </a:pPr>
            <a:r>
              <a:rPr lang="es-MX" dirty="0"/>
              <a:t>Almacenamiento de datos.</a:t>
            </a:r>
          </a:p>
        </p:txBody>
      </p:sp>
    </p:spTree>
    <p:extLst>
      <p:ext uri="{BB962C8B-B14F-4D97-AF65-F5344CB8AC3E}">
        <p14:creationId xmlns:p14="http://schemas.microsoft.com/office/powerpoint/2010/main" val="23746266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B2EA78-AEB3-469B-9025-3B17201A457B}"/>
              </a:ext>
            </a:extLst>
          </p:cNvPr>
          <p:cNvSpPr>
            <a:spLocks noGrp="1"/>
          </p:cNvSpPr>
          <p:nvPr>
            <p:ph type="ctrTitle"/>
          </p:nvPr>
        </p:nvSpPr>
        <p:spPr>
          <a:xfrm>
            <a:off x="6729999" y="639097"/>
            <a:ext cx="5116380" cy="3494791"/>
          </a:xfrm>
        </p:spPr>
        <p:txBody>
          <a:bodyPr rtlCol="0">
            <a:normAutofit/>
          </a:bodyPr>
          <a:lstStyle/>
          <a:p>
            <a:r>
              <a:rPr lang="es-ES" dirty="0"/>
              <a:t>RAM</a:t>
            </a:r>
          </a:p>
        </p:txBody>
      </p:sp>
      <p:sp>
        <p:nvSpPr>
          <p:cNvPr id="3" name="Subtítulo 2">
            <a:extLst>
              <a:ext uri="{FF2B5EF4-FFF2-40B4-BE49-F238E27FC236}">
                <a16:creationId xmlns:a16="http://schemas.microsoft.com/office/drawing/2014/main" id="{255E1F2F-E259-4EA8-9FFD-3A10AF541859}"/>
              </a:ext>
            </a:extLst>
          </p:cNvPr>
          <p:cNvSpPr>
            <a:spLocks noGrp="1"/>
          </p:cNvSpPr>
          <p:nvPr>
            <p:ph type="subTitle" idx="1"/>
          </p:nvPr>
        </p:nvSpPr>
        <p:spPr>
          <a:xfrm>
            <a:off x="6729999" y="4455621"/>
            <a:ext cx="4829101" cy="1238616"/>
          </a:xfrm>
        </p:spPr>
        <p:txBody>
          <a:bodyPr rtlCol="0">
            <a:normAutofit/>
          </a:bodyPr>
          <a:lstStyle/>
          <a:p>
            <a:pPr rtl="0"/>
            <a:r>
              <a:rPr lang="es-ES" dirty="0"/>
              <a:t>RANDOM ACCESS </a:t>
            </a:r>
            <a:r>
              <a:rPr lang="es-ES" dirty="0" err="1"/>
              <a:t>memory</a:t>
            </a:r>
            <a:endParaRPr lang="es-ES" dirty="0"/>
          </a:p>
        </p:txBody>
      </p:sp>
      <p:pic>
        <p:nvPicPr>
          <p:cNvPr id="6" name="Imagen 5">
            <a:extLst>
              <a:ext uri="{FF2B5EF4-FFF2-40B4-BE49-F238E27FC236}">
                <a16:creationId xmlns:a16="http://schemas.microsoft.com/office/drawing/2014/main" id="{8940CBE3-3F91-419A-A649-32AB388ECA8B}"/>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 y="10"/>
            <a:ext cx="6096000" cy="6857990"/>
          </a:xfrm>
          <a:prstGeom prst="rect">
            <a:avLst/>
          </a:prstGeom>
        </p:spPr>
      </p:pic>
    </p:spTree>
    <p:extLst>
      <p:ext uri="{BB962C8B-B14F-4D97-AF65-F5344CB8AC3E}">
        <p14:creationId xmlns:p14="http://schemas.microsoft.com/office/powerpoint/2010/main" val="754699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06A97B-AB50-7FE5-84D3-492C0FD201BD}"/>
              </a:ext>
            </a:extLst>
          </p:cNvPr>
          <p:cNvSpPr>
            <a:spLocks noGrp="1"/>
          </p:cNvSpPr>
          <p:nvPr>
            <p:ph type="title"/>
          </p:nvPr>
        </p:nvSpPr>
        <p:spPr/>
        <p:txBody>
          <a:bodyPr/>
          <a:lstStyle/>
          <a:p>
            <a:r>
              <a:rPr lang="es-MX" dirty="0"/>
              <a:t>Introducción</a:t>
            </a:r>
          </a:p>
        </p:txBody>
      </p:sp>
      <p:sp>
        <p:nvSpPr>
          <p:cNvPr id="3" name="Marcador de contenido 2">
            <a:extLst>
              <a:ext uri="{FF2B5EF4-FFF2-40B4-BE49-F238E27FC236}">
                <a16:creationId xmlns:a16="http://schemas.microsoft.com/office/drawing/2014/main" id="{A4146AFF-37B1-717F-28E1-E0C32D1BAD85}"/>
              </a:ext>
            </a:extLst>
          </p:cNvPr>
          <p:cNvSpPr>
            <a:spLocks noGrp="1"/>
          </p:cNvSpPr>
          <p:nvPr>
            <p:ph sz="half" idx="1"/>
          </p:nvPr>
        </p:nvSpPr>
        <p:spPr>
          <a:xfrm>
            <a:off x="1097279" y="2120900"/>
            <a:ext cx="9973491" cy="3748193"/>
          </a:xfrm>
        </p:spPr>
        <p:txBody>
          <a:bodyPr>
            <a:normAutofit/>
          </a:bodyPr>
          <a:lstStyle/>
          <a:p>
            <a:pPr marL="0" indent="0" algn="just">
              <a:buNone/>
            </a:pPr>
            <a:r>
              <a:rPr lang="es-MX" dirty="0"/>
              <a:t>El nombre RAM es una sigla que corresponde a </a:t>
            </a:r>
            <a:r>
              <a:rPr lang="es-MX" dirty="0" err="1"/>
              <a:t>Random</a:t>
            </a:r>
            <a:r>
              <a:rPr lang="es-MX" dirty="0"/>
              <a:t> Access </a:t>
            </a:r>
            <a:r>
              <a:rPr lang="es-MX" dirty="0" err="1"/>
              <a:t>Memory</a:t>
            </a:r>
            <a:r>
              <a:rPr lang="es-MX" dirty="0"/>
              <a:t>. Este nombre no es del todo feliz y seguramente fue elegido históricamente por tres causas:</a:t>
            </a:r>
          </a:p>
          <a:p>
            <a:pPr algn="just">
              <a:buFont typeface="Wingdings" panose="05000000000000000000" pitchFamily="2" charset="2"/>
              <a:buChar char="q"/>
            </a:pPr>
            <a:r>
              <a:rPr lang="es-MX" dirty="0"/>
              <a:t> Para diferenciar estos dispositivos de las primeras memorias que funcionaban de modo "secuencial" (para leer una posición había que leer previamente todas las anteriores). Lo de </a:t>
            </a:r>
            <a:r>
              <a:rPr lang="es-MX" dirty="0" err="1"/>
              <a:t>Random</a:t>
            </a:r>
            <a:r>
              <a:rPr lang="es-MX" dirty="0"/>
              <a:t> estaría apuntando al tipo de acceso "directo" a la posición requerida.</a:t>
            </a:r>
          </a:p>
          <a:p>
            <a:pPr algn="just">
              <a:buFont typeface="Wingdings" panose="05000000000000000000" pitchFamily="2" charset="2"/>
              <a:buChar char="q"/>
            </a:pPr>
            <a:r>
              <a:rPr lang="es-MX" dirty="0"/>
              <a:t> Para que se pareciera a la sigla de la "memoria" ROM, lo que seguramente llevó a </a:t>
            </a:r>
            <a:r>
              <a:rPr lang="es-MX" dirty="0" err="1"/>
              <a:t>Random</a:t>
            </a:r>
            <a:r>
              <a:rPr lang="es-MX" dirty="0"/>
              <a:t> (por la R) en vez de Direct, que sería lo correcto. Pensemos que nadie querría almacenar información en un dispositivo que la devolvería en forma aleatoria, por lo que definitivamente las memorias RAM no son </a:t>
            </a:r>
            <a:r>
              <a:rPr lang="es-MX" dirty="0" err="1"/>
              <a:t>Random</a:t>
            </a:r>
            <a:r>
              <a:rPr lang="es-MX" dirty="0"/>
              <a:t>.</a:t>
            </a:r>
          </a:p>
        </p:txBody>
      </p:sp>
      <p:pic>
        <p:nvPicPr>
          <p:cNvPr id="6" name="Imagen 5">
            <a:extLst>
              <a:ext uri="{FF2B5EF4-FFF2-40B4-BE49-F238E27FC236}">
                <a16:creationId xmlns:a16="http://schemas.microsoft.com/office/drawing/2014/main" id="{9D041B99-8CFD-6C18-09C1-7809BA3D82F3}"/>
              </a:ext>
            </a:extLst>
          </p:cNvPr>
          <p:cNvPicPr>
            <a:picLocks noChangeAspect="1"/>
          </p:cNvPicPr>
          <p:nvPr/>
        </p:nvPicPr>
        <p:blipFill>
          <a:blip r:embed="rId2"/>
          <a:stretch>
            <a:fillRect/>
          </a:stretch>
        </p:blipFill>
        <p:spPr>
          <a:xfrm>
            <a:off x="2948664" y="2051727"/>
            <a:ext cx="6355631" cy="3886537"/>
          </a:xfrm>
          <a:prstGeom prst="rect">
            <a:avLst/>
          </a:prstGeom>
        </p:spPr>
      </p:pic>
    </p:spTree>
    <p:extLst>
      <p:ext uri="{BB962C8B-B14F-4D97-AF65-F5344CB8AC3E}">
        <p14:creationId xmlns:p14="http://schemas.microsoft.com/office/powerpoint/2010/main" val="507583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
                                            <p:txEl>
                                              <p:pRg st="1" end="1"/>
                                            </p:txEl>
                                          </p:spTgt>
                                        </p:tgtEl>
                                      </p:cBhvr>
                                    </p:animEffect>
                                    <p:set>
                                      <p:cBhvr>
                                        <p:cTn id="10" dur="1" fill="hold">
                                          <p:stCondLst>
                                            <p:cond delay="499"/>
                                          </p:stCondLst>
                                        </p:cTn>
                                        <p:tgtEl>
                                          <p:spTgt spid="3">
                                            <p:txEl>
                                              <p:pRg st="1" end="1"/>
                                            </p:tx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
                                            <p:txEl>
                                              <p:pRg st="2" end="2"/>
                                            </p:txEl>
                                          </p:spTgt>
                                        </p:tgtEl>
                                      </p:cBhvr>
                                    </p:animEffect>
                                    <p:set>
                                      <p:cBhvr>
                                        <p:cTn id="13" dur="1" fill="hold">
                                          <p:stCondLst>
                                            <p:cond delay="499"/>
                                          </p:stCondLst>
                                        </p:cTn>
                                        <p:tgtEl>
                                          <p:spTgt spid="3">
                                            <p:txEl>
                                              <p:pRg st="2" end="2"/>
                                            </p:txEl>
                                          </p:spTgt>
                                        </p:tgtEl>
                                        <p:attrNameLst>
                                          <p:attrName>style.visibility</p:attrName>
                                        </p:attrNameLst>
                                      </p:cBhvr>
                                      <p:to>
                                        <p:strVal val="hidden"/>
                                      </p:to>
                                    </p:se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AE42F8A-158A-9E9F-FC03-65E84A253952}"/>
              </a:ext>
            </a:extLst>
          </p:cNvPr>
          <p:cNvSpPr>
            <a:spLocks noGrp="1"/>
          </p:cNvSpPr>
          <p:nvPr>
            <p:ph type="title"/>
          </p:nvPr>
        </p:nvSpPr>
        <p:spPr/>
        <p:txBody>
          <a:bodyPr/>
          <a:lstStyle/>
          <a:p>
            <a:r>
              <a:rPr lang="es-MX" dirty="0"/>
              <a:t>Introducción</a:t>
            </a:r>
          </a:p>
        </p:txBody>
      </p:sp>
      <p:sp>
        <p:nvSpPr>
          <p:cNvPr id="3" name="Marcador de contenido 2">
            <a:extLst>
              <a:ext uri="{FF2B5EF4-FFF2-40B4-BE49-F238E27FC236}">
                <a16:creationId xmlns:a16="http://schemas.microsoft.com/office/drawing/2014/main" id="{104CBB42-8ECD-ACFC-F9EF-748245C43C21}"/>
              </a:ext>
            </a:extLst>
          </p:cNvPr>
          <p:cNvSpPr>
            <a:spLocks noGrp="1"/>
          </p:cNvSpPr>
          <p:nvPr>
            <p:ph idx="1"/>
          </p:nvPr>
        </p:nvSpPr>
        <p:spPr/>
        <p:txBody>
          <a:bodyPr/>
          <a:lstStyle/>
          <a:p>
            <a:pPr algn="just"/>
            <a:r>
              <a:rPr lang="es-MX" b="1" dirty="0"/>
              <a:t>Computación</a:t>
            </a:r>
            <a:r>
              <a:rPr lang="es-MX" dirty="0"/>
              <a:t> es la ciencia o tratamiento automático de la información, que puede estar constituida por un conjunto de símbolos, números o palabras, lo que en general lleva el nombre de expresión alfanumérica.</a:t>
            </a:r>
          </a:p>
          <a:p>
            <a:pPr algn="just"/>
            <a:r>
              <a:rPr lang="es-MX" dirty="0"/>
              <a:t>Además se puede decir que la computación es la tecnología que permite estudiar el tratamiento de una información a través de máquinas automáticas computadoras.</a:t>
            </a:r>
          </a:p>
        </p:txBody>
      </p:sp>
      <p:pic>
        <p:nvPicPr>
          <p:cNvPr id="1026" name="Picture 2" descr="Educación informática computación laboratorio, computadora, computadora,  programa de computadora, dispositivo electronico png | PNGWing">
            <a:extLst>
              <a:ext uri="{FF2B5EF4-FFF2-40B4-BE49-F238E27FC236}">
                <a16:creationId xmlns:a16="http://schemas.microsoft.com/office/drawing/2014/main" id="{453A27BB-8BCF-9EB9-158A-B21499D02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9813" y="4094527"/>
            <a:ext cx="2753334" cy="25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696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6560DE-8368-8E67-4374-609299E95D11}"/>
              </a:ext>
            </a:extLst>
          </p:cNvPr>
          <p:cNvSpPr>
            <a:spLocks noGrp="1"/>
          </p:cNvSpPr>
          <p:nvPr>
            <p:ph type="title"/>
          </p:nvPr>
        </p:nvSpPr>
        <p:spPr>
          <a:xfrm>
            <a:off x="1097280" y="286603"/>
            <a:ext cx="10058400" cy="1450757"/>
          </a:xfrm>
        </p:spPr>
        <p:txBody>
          <a:bodyPr anchor="b">
            <a:normAutofit/>
          </a:bodyPr>
          <a:lstStyle/>
          <a:p>
            <a:r>
              <a:rPr lang="es-MX" dirty="0"/>
              <a:t>RAM</a:t>
            </a:r>
          </a:p>
        </p:txBody>
      </p:sp>
      <p:sp>
        <p:nvSpPr>
          <p:cNvPr id="9" name="Content Placeholder 2">
            <a:extLst>
              <a:ext uri="{FF2B5EF4-FFF2-40B4-BE49-F238E27FC236}">
                <a16:creationId xmlns:a16="http://schemas.microsoft.com/office/drawing/2014/main" id="{61F8148A-9532-3CEA-DCEE-B5C3CB65B688}"/>
              </a:ext>
            </a:extLst>
          </p:cNvPr>
          <p:cNvSpPr>
            <a:spLocks noGrp="1"/>
          </p:cNvSpPr>
          <p:nvPr>
            <p:ph idx="1"/>
          </p:nvPr>
        </p:nvSpPr>
        <p:spPr>
          <a:xfrm>
            <a:off x="1097280" y="1910444"/>
            <a:ext cx="10058400" cy="2849336"/>
          </a:xfrm>
        </p:spPr>
        <p:txBody>
          <a:bodyPr/>
          <a:lstStyle/>
          <a:p>
            <a:pPr algn="just">
              <a:buFont typeface="Arial" panose="020B0604020202020204" pitchFamily="34" charset="0"/>
              <a:buChar char="•"/>
            </a:pPr>
            <a:r>
              <a:rPr lang="es-MX" dirty="0"/>
              <a:t> Una unidad de memoria es un conjunto de celdas de almacenamiento junto con los circuitos asociados que se requieren para transferir información al y del dispositivo. El tiempo que toma transferir información a o de cualquier posición al azar deseada siempre es el mismo, de ahí el nombre </a:t>
            </a:r>
            <a:r>
              <a:rPr lang="es-MX" b="1" dirty="0"/>
              <a:t>memoria de acceso aleatorio </a:t>
            </a:r>
            <a:r>
              <a:rPr lang="es-MX" dirty="0"/>
              <a:t>o </a:t>
            </a:r>
            <a:r>
              <a:rPr lang="es-MX" b="1" dirty="0"/>
              <a:t>RAM.</a:t>
            </a:r>
          </a:p>
          <a:p>
            <a:pPr algn="just">
              <a:buFont typeface="Arial" panose="020B0604020202020204" pitchFamily="34" charset="0"/>
              <a:buChar char="•"/>
            </a:pPr>
            <a:r>
              <a:rPr lang="es-MX" dirty="0"/>
              <a:t>La comunicación entre la memoria y su entorno se efectúa a través de líneas de entrada y salida de datos, líneas de selección de direcciones y líneas de control que especifican la dirección de la transferencia.</a:t>
            </a:r>
          </a:p>
          <a:p>
            <a:pPr algn="just">
              <a:buFont typeface="Arial" panose="020B0604020202020204" pitchFamily="34" charset="0"/>
              <a:buChar char="•"/>
            </a:pPr>
            <a:endParaRPr lang="en-US" b="1" dirty="0"/>
          </a:p>
        </p:txBody>
      </p:sp>
      <p:pic>
        <p:nvPicPr>
          <p:cNvPr id="6" name="Imagen 5">
            <a:extLst>
              <a:ext uri="{FF2B5EF4-FFF2-40B4-BE49-F238E27FC236}">
                <a16:creationId xmlns:a16="http://schemas.microsoft.com/office/drawing/2014/main" id="{B7F64AF0-8FA2-DB5C-BB72-87F5D4E404CB}"/>
              </a:ext>
            </a:extLst>
          </p:cNvPr>
          <p:cNvPicPr>
            <a:picLocks noChangeAspect="1"/>
          </p:cNvPicPr>
          <p:nvPr/>
        </p:nvPicPr>
        <p:blipFill rotWithShape="1">
          <a:blip r:embed="rId2"/>
          <a:srcRect l="5038" t="8457" r="12134"/>
          <a:stretch/>
        </p:blipFill>
        <p:spPr>
          <a:xfrm>
            <a:off x="4114799" y="4343399"/>
            <a:ext cx="3985063" cy="1934935"/>
          </a:xfrm>
          <a:prstGeom prst="rect">
            <a:avLst/>
          </a:prstGeom>
        </p:spPr>
      </p:pic>
    </p:spTree>
    <p:extLst>
      <p:ext uri="{BB962C8B-B14F-4D97-AF65-F5344CB8AC3E}">
        <p14:creationId xmlns:p14="http://schemas.microsoft.com/office/powerpoint/2010/main" val="1035591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1FD532-3149-31FF-2F32-DE79B237335E}"/>
              </a:ext>
            </a:extLst>
          </p:cNvPr>
          <p:cNvSpPr>
            <a:spLocks noGrp="1"/>
          </p:cNvSpPr>
          <p:nvPr>
            <p:ph type="title"/>
          </p:nvPr>
        </p:nvSpPr>
        <p:spPr/>
        <p:txBody>
          <a:bodyPr/>
          <a:lstStyle/>
          <a:p>
            <a:r>
              <a:rPr lang="es-MX" dirty="0"/>
              <a:t>Escritura</a:t>
            </a:r>
          </a:p>
        </p:txBody>
      </p:sp>
      <p:sp>
        <p:nvSpPr>
          <p:cNvPr id="3" name="Marcador de contenido 2">
            <a:extLst>
              <a:ext uri="{FF2B5EF4-FFF2-40B4-BE49-F238E27FC236}">
                <a16:creationId xmlns:a16="http://schemas.microsoft.com/office/drawing/2014/main" id="{182CB50D-32BB-CC17-F896-69FAB67266C0}"/>
              </a:ext>
            </a:extLst>
          </p:cNvPr>
          <p:cNvSpPr>
            <a:spLocks noGrp="1"/>
          </p:cNvSpPr>
          <p:nvPr>
            <p:ph idx="1"/>
          </p:nvPr>
        </p:nvSpPr>
        <p:spPr>
          <a:xfrm>
            <a:off x="1097280" y="1877787"/>
            <a:ext cx="10058400" cy="4449534"/>
          </a:xfrm>
        </p:spPr>
        <p:txBody>
          <a:bodyPr>
            <a:normAutofit/>
          </a:bodyPr>
          <a:lstStyle/>
          <a:p>
            <a:pPr algn="just"/>
            <a:r>
              <a:rPr lang="es-MX" dirty="0"/>
              <a:t>Las dos operaciones que efectúa una memoria de acceso aleatorio son escritura y lectura. La señal de escritura especifica una operación de transferencia hacia adentro, y la de lectura, una de transferencia hacia afuera. Al aceptar una de estas señales de control, los circuitos internos de la memoria efectúan la operación deseada.</a:t>
            </a:r>
          </a:p>
          <a:p>
            <a:pPr algn="just"/>
            <a:r>
              <a:rPr lang="es-MX" b="1" dirty="0"/>
              <a:t>Los pasos que deben seguirse para transferir una nueva palabra a la memoria son:</a:t>
            </a:r>
          </a:p>
          <a:p>
            <a:pPr algn="just"/>
            <a:r>
              <a:rPr lang="es-MX" b="1" dirty="0"/>
              <a:t>1</a:t>
            </a:r>
            <a:r>
              <a:rPr lang="es-MX" dirty="0"/>
              <a:t>. Aplique la dirección binaria de la localidad deseada a las líneas de dirección.</a:t>
            </a:r>
          </a:p>
          <a:p>
            <a:pPr algn="just"/>
            <a:r>
              <a:rPr lang="es-MX" b="1" dirty="0"/>
              <a:t>2. </a:t>
            </a:r>
            <a:r>
              <a:rPr lang="es-MX" dirty="0"/>
              <a:t>Aplique a las líneas de entrada de datos los bits de datos que se guardarán en la memoria.</a:t>
            </a:r>
          </a:p>
          <a:p>
            <a:pPr algn="just"/>
            <a:r>
              <a:rPr lang="es-MX" b="1" dirty="0"/>
              <a:t>3. </a:t>
            </a:r>
            <a:r>
              <a:rPr lang="es-MX" dirty="0"/>
              <a:t>Active la entrada escribir.</a:t>
            </a:r>
          </a:p>
          <a:p>
            <a:pPr algn="ctr"/>
            <a:r>
              <a:rPr lang="es-MX" sz="1400" dirty="0"/>
              <a:t>La unidad de memoria tomará entonces los bits de las líneas de datos de entrada y los almacenará en la localidad especificada por las líneas de dirección.</a:t>
            </a:r>
          </a:p>
          <a:p>
            <a:pPr algn="just"/>
            <a:endParaRPr lang="es-MX" dirty="0"/>
          </a:p>
          <a:p>
            <a:pPr algn="just"/>
            <a:endParaRPr lang="es-MX" dirty="0"/>
          </a:p>
          <a:p>
            <a:pPr algn="just"/>
            <a:endParaRPr lang="es-MX" dirty="0"/>
          </a:p>
        </p:txBody>
      </p:sp>
    </p:spTree>
    <p:extLst>
      <p:ext uri="{BB962C8B-B14F-4D97-AF65-F5344CB8AC3E}">
        <p14:creationId xmlns:p14="http://schemas.microsoft.com/office/powerpoint/2010/main" val="1638198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9910F7-50E6-4AE5-8C3B-19EE7AFB562B}"/>
              </a:ext>
            </a:extLst>
          </p:cNvPr>
          <p:cNvSpPr>
            <a:spLocks noGrp="1"/>
          </p:cNvSpPr>
          <p:nvPr>
            <p:ph type="title"/>
          </p:nvPr>
        </p:nvSpPr>
        <p:spPr/>
        <p:txBody>
          <a:bodyPr/>
          <a:lstStyle/>
          <a:p>
            <a:r>
              <a:rPr lang="es-MX" dirty="0"/>
              <a:t>Lectura</a:t>
            </a:r>
          </a:p>
        </p:txBody>
      </p:sp>
      <p:sp>
        <p:nvSpPr>
          <p:cNvPr id="3" name="Marcador de contenido 2">
            <a:extLst>
              <a:ext uri="{FF2B5EF4-FFF2-40B4-BE49-F238E27FC236}">
                <a16:creationId xmlns:a16="http://schemas.microsoft.com/office/drawing/2014/main" id="{22150D46-D7DF-CEED-C53C-EF8E382CEC25}"/>
              </a:ext>
            </a:extLst>
          </p:cNvPr>
          <p:cNvSpPr>
            <a:spLocks noGrp="1"/>
          </p:cNvSpPr>
          <p:nvPr>
            <p:ph idx="1"/>
          </p:nvPr>
        </p:nvSpPr>
        <p:spPr>
          <a:xfrm>
            <a:off x="1097280" y="2108202"/>
            <a:ext cx="10058400" cy="2823028"/>
          </a:xfrm>
        </p:spPr>
        <p:txBody>
          <a:bodyPr/>
          <a:lstStyle/>
          <a:p>
            <a:pPr algn="just"/>
            <a:r>
              <a:rPr lang="es-MX" dirty="0"/>
              <a:t>La unidad de memoria tomará entonces los bits de la localidad seleccionada por la dirección y los aplicará a las líneas de datos de salida. El contenido de la localidad seleccionada no cambia después de la lectura.</a:t>
            </a:r>
          </a:p>
          <a:p>
            <a:r>
              <a:rPr lang="es-MX" b="1" dirty="0"/>
              <a:t>Los pasos que deben seguirse para sacar de la memoria una palabra almacenada son:</a:t>
            </a:r>
          </a:p>
          <a:p>
            <a:r>
              <a:rPr lang="es-MX" b="1" dirty="0"/>
              <a:t>1. </a:t>
            </a:r>
            <a:r>
              <a:rPr lang="es-MX" dirty="0"/>
              <a:t>Aplique a las líneas de dirección la dirección binaria de la localidad deseada.</a:t>
            </a:r>
          </a:p>
          <a:p>
            <a:r>
              <a:rPr lang="es-MX" b="1" dirty="0"/>
              <a:t>2</a:t>
            </a:r>
            <a:r>
              <a:rPr lang="es-MX" dirty="0"/>
              <a:t>. Active la entrada leer.</a:t>
            </a:r>
          </a:p>
        </p:txBody>
      </p:sp>
      <p:pic>
        <p:nvPicPr>
          <p:cNvPr id="5" name="Imagen 4">
            <a:extLst>
              <a:ext uri="{FF2B5EF4-FFF2-40B4-BE49-F238E27FC236}">
                <a16:creationId xmlns:a16="http://schemas.microsoft.com/office/drawing/2014/main" id="{938708BE-CB5A-4C78-9A4D-D843FAAE2183}"/>
              </a:ext>
            </a:extLst>
          </p:cNvPr>
          <p:cNvPicPr>
            <a:picLocks noChangeAspect="1"/>
          </p:cNvPicPr>
          <p:nvPr/>
        </p:nvPicPr>
        <p:blipFill>
          <a:blip r:embed="rId2"/>
          <a:stretch>
            <a:fillRect/>
          </a:stretch>
        </p:blipFill>
        <p:spPr>
          <a:xfrm>
            <a:off x="2784823" y="4867486"/>
            <a:ext cx="6622354" cy="1417443"/>
          </a:xfrm>
          <a:prstGeom prst="rect">
            <a:avLst/>
          </a:prstGeom>
        </p:spPr>
      </p:pic>
    </p:spTree>
    <p:extLst>
      <p:ext uri="{BB962C8B-B14F-4D97-AF65-F5344CB8AC3E}">
        <p14:creationId xmlns:p14="http://schemas.microsoft.com/office/powerpoint/2010/main" val="34620850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F56E95-C07C-5B6C-112E-5EAD687D09A0}"/>
              </a:ext>
            </a:extLst>
          </p:cNvPr>
          <p:cNvSpPr>
            <a:spLocks noGrp="1"/>
          </p:cNvSpPr>
          <p:nvPr>
            <p:ph type="title"/>
          </p:nvPr>
        </p:nvSpPr>
        <p:spPr>
          <a:xfrm>
            <a:off x="1097280" y="286603"/>
            <a:ext cx="10058400" cy="1450757"/>
          </a:xfrm>
        </p:spPr>
        <p:txBody>
          <a:bodyPr anchor="b">
            <a:normAutofit/>
          </a:bodyPr>
          <a:lstStyle/>
          <a:p>
            <a:r>
              <a:rPr lang="es-MX" dirty="0"/>
              <a:t>Arquitectura RAM</a:t>
            </a:r>
          </a:p>
        </p:txBody>
      </p:sp>
      <p:pic>
        <p:nvPicPr>
          <p:cNvPr id="5" name="Marcador de contenido 4" descr="Diagrama&#10;&#10;Descripción generada automáticamente">
            <a:extLst>
              <a:ext uri="{FF2B5EF4-FFF2-40B4-BE49-F238E27FC236}">
                <a16:creationId xmlns:a16="http://schemas.microsoft.com/office/drawing/2014/main" id="{A0412382-E787-CE5C-C9B2-ED3AAA9737D6}"/>
              </a:ext>
            </a:extLst>
          </p:cNvPr>
          <p:cNvPicPr>
            <a:picLocks noGrp="1" noChangeAspect="1"/>
          </p:cNvPicPr>
          <p:nvPr>
            <p:ph sz="half" idx="1"/>
          </p:nvPr>
        </p:nvPicPr>
        <p:blipFill>
          <a:blip r:embed="rId2"/>
          <a:stretch>
            <a:fillRect/>
          </a:stretch>
        </p:blipFill>
        <p:spPr>
          <a:xfrm>
            <a:off x="517615" y="2120900"/>
            <a:ext cx="5876235" cy="4157436"/>
          </a:xfrm>
          <a:noFill/>
        </p:spPr>
      </p:pic>
      <mc:AlternateContent xmlns:mc="http://schemas.openxmlformats.org/markup-compatibility/2006" xmlns:a14="http://schemas.microsoft.com/office/drawing/2010/main">
        <mc:Choice Requires="a14">
          <p:sp>
            <p:nvSpPr>
              <p:cNvPr id="10" name="Content Placeholder 3">
                <a:extLst>
                  <a:ext uri="{FF2B5EF4-FFF2-40B4-BE49-F238E27FC236}">
                    <a16:creationId xmlns:a16="http://schemas.microsoft.com/office/drawing/2014/main" id="{E98BB7D5-305E-ED6E-C3FF-78557210A39D}"/>
                  </a:ext>
                </a:extLst>
              </p:cNvPr>
              <p:cNvSpPr>
                <a:spLocks noGrp="1"/>
              </p:cNvSpPr>
              <p:nvPr>
                <p:ph sz="half" idx="2"/>
              </p:nvPr>
            </p:nvSpPr>
            <p:spPr>
              <a:xfrm>
                <a:off x="6515944" y="2120900"/>
                <a:ext cx="4639736" cy="3748194"/>
              </a:xfrm>
            </p:spPr>
            <p:txBody>
              <a:bodyPr/>
              <a:lstStyle/>
              <a:p>
                <a:pPr algn="just"/>
                <a:r>
                  <a:rPr lang="es-MX" dirty="0"/>
                  <a:t>La construcción interna de una memoria de acceso aleatorio de </a:t>
                </a:r>
                <a14:m>
                  <m:oMath xmlns:m="http://schemas.openxmlformats.org/officeDocument/2006/math">
                    <m:r>
                      <a:rPr lang="es-MX" i="1" dirty="0" smtClean="0">
                        <a:latin typeface="Cambria Math" panose="02040503050406030204" pitchFamily="18" charset="0"/>
                      </a:rPr>
                      <m:t>𝑚</m:t>
                    </m:r>
                  </m:oMath>
                </a14:m>
                <a:r>
                  <a:rPr lang="es-MX" dirty="0"/>
                  <a:t> palabras y </a:t>
                </a:r>
                <a14:m>
                  <m:oMath xmlns:m="http://schemas.openxmlformats.org/officeDocument/2006/math">
                    <m:r>
                      <a:rPr lang="es-MX" i="1" dirty="0" smtClean="0">
                        <a:latin typeface="Cambria Math" panose="02040503050406030204" pitchFamily="18" charset="0"/>
                      </a:rPr>
                      <m:t>𝑛</m:t>
                    </m:r>
                  </m:oMath>
                </a14:m>
                <a:r>
                  <a:rPr lang="es-MX" dirty="0"/>
                  <a:t> bits por palabra consta de </a:t>
                </a:r>
                <a14:m>
                  <m:oMath xmlns:m="http://schemas.openxmlformats.org/officeDocument/2006/math">
                    <m:r>
                      <a:rPr lang="es-MX" i="1" dirty="0" smtClean="0">
                        <a:latin typeface="Cambria Math" panose="02040503050406030204" pitchFamily="18" charset="0"/>
                      </a:rPr>
                      <m:t>𝑚</m:t>
                    </m:r>
                    <m:r>
                      <a:rPr lang="es-MX" i="1" dirty="0" smtClean="0">
                        <a:latin typeface="Cambria Math" panose="02040503050406030204" pitchFamily="18" charset="0"/>
                      </a:rPr>
                      <m:t> ∗ </m:t>
                    </m:r>
                    <m:r>
                      <a:rPr lang="es-MX" i="1" dirty="0" smtClean="0">
                        <a:latin typeface="Cambria Math" panose="02040503050406030204" pitchFamily="18" charset="0"/>
                      </a:rPr>
                      <m:t>𝑛</m:t>
                    </m:r>
                    <m:r>
                      <a:rPr lang="es-MX" i="1" dirty="0" smtClean="0">
                        <a:latin typeface="Cambria Math" panose="02040503050406030204" pitchFamily="18" charset="0"/>
                      </a:rPr>
                      <m:t> </m:t>
                    </m:r>
                  </m:oMath>
                </a14:m>
                <a:r>
                  <a:rPr lang="es-MX" dirty="0"/>
                  <a:t>celdas binarias de almacenamiento y los correspondientes circuitos de decodificación que seleccionan palabras individuales.</a:t>
                </a:r>
              </a:p>
              <a:p>
                <a:pPr algn="just"/>
                <a:r>
                  <a:rPr lang="es-MX" dirty="0"/>
                  <a:t>La </a:t>
                </a:r>
                <a:r>
                  <a:rPr lang="es-MX" b="1" dirty="0"/>
                  <a:t>celda binaria (CB) </a:t>
                </a:r>
                <a:r>
                  <a:rPr lang="es-MX" dirty="0"/>
                  <a:t>de almacenamiento es el bloque de construcción básico de una unidad de memoria.</a:t>
                </a:r>
                <a:endParaRPr lang="en-US" dirty="0"/>
              </a:p>
            </p:txBody>
          </p:sp>
        </mc:Choice>
        <mc:Fallback xmlns="">
          <p:sp>
            <p:nvSpPr>
              <p:cNvPr id="10" name="Content Placeholder 3">
                <a:extLst>
                  <a:ext uri="{FF2B5EF4-FFF2-40B4-BE49-F238E27FC236}">
                    <a16:creationId xmlns:a16="http://schemas.microsoft.com/office/drawing/2014/main" id="{E98BB7D5-305E-ED6E-C3FF-78557210A39D}"/>
                  </a:ext>
                </a:extLst>
              </p:cNvPr>
              <p:cNvSpPr>
                <a:spLocks noGrp="1" noRot="1" noChangeAspect="1" noMove="1" noResize="1" noEditPoints="1" noAdjustHandles="1" noChangeArrowheads="1" noChangeShapeType="1" noTextEdit="1"/>
              </p:cNvSpPr>
              <p:nvPr>
                <p:ph sz="half" idx="2"/>
              </p:nvPr>
            </p:nvSpPr>
            <p:spPr>
              <a:xfrm>
                <a:off x="6515944" y="2120900"/>
                <a:ext cx="4639736" cy="3748194"/>
              </a:xfrm>
              <a:blipFill>
                <a:blip r:embed="rId3"/>
                <a:stretch>
                  <a:fillRect l="-1445" t="-813" r="-3285"/>
                </a:stretch>
              </a:blipFill>
            </p:spPr>
            <p:txBody>
              <a:bodyPr/>
              <a:lstStyle/>
              <a:p>
                <a:r>
                  <a:rPr lang="es-MX">
                    <a:noFill/>
                  </a:rPr>
                  <a:t> </a:t>
                </a:r>
              </a:p>
            </p:txBody>
          </p:sp>
        </mc:Fallback>
      </mc:AlternateContent>
    </p:spTree>
    <p:extLst>
      <p:ext uri="{BB962C8B-B14F-4D97-AF65-F5344CB8AC3E}">
        <p14:creationId xmlns:p14="http://schemas.microsoft.com/office/powerpoint/2010/main" val="2240403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22EEFC-73BB-5F9B-9929-D6E0445F1CD6}"/>
              </a:ext>
            </a:extLst>
          </p:cNvPr>
          <p:cNvSpPr>
            <a:spLocks noGrp="1"/>
          </p:cNvSpPr>
          <p:nvPr>
            <p:ph type="title"/>
          </p:nvPr>
        </p:nvSpPr>
        <p:spPr/>
        <p:txBody>
          <a:bodyPr/>
          <a:lstStyle/>
          <a:p>
            <a:r>
              <a:rPr lang="es-MX" dirty="0"/>
              <a:t>Diagrama de tiempo de lectura y escritura de una RAM.</a:t>
            </a:r>
          </a:p>
        </p:txBody>
      </p:sp>
      <p:pic>
        <p:nvPicPr>
          <p:cNvPr id="6" name="Marcador de contenido 5">
            <a:extLst>
              <a:ext uri="{FF2B5EF4-FFF2-40B4-BE49-F238E27FC236}">
                <a16:creationId xmlns:a16="http://schemas.microsoft.com/office/drawing/2014/main" id="{FB1865E8-2AD0-7C84-110C-2993A42AA20F}"/>
              </a:ext>
            </a:extLst>
          </p:cNvPr>
          <p:cNvPicPr>
            <a:picLocks noGrp="1" noChangeAspect="1"/>
          </p:cNvPicPr>
          <p:nvPr>
            <p:ph sz="half" idx="1"/>
          </p:nvPr>
        </p:nvPicPr>
        <p:blipFill>
          <a:blip r:embed="rId2"/>
          <a:stretch>
            <a:fillRect/>
          </a:stretch>
        </p:blipFill>
        <p:spPr>
          <a:xfrm>
            <a:off x="230483" y="2425317"/>
            <a:ext cx="5865517" cy="3060000"/>
          </a:xfrm>
        </p:spPr>
      </p:pic>
      <p:pic>
        <p:nvPicPr>
          <p:cNvPr id="8" name="Marcador de contenido 7">
            <a:extLst>
              <a:ext uri="{FF2B5EF4-FFF2-40B4-BE49-F238E27FC236}">
                <a16:creationId xmlns:a16="http://schemas.microsoft.com/office/drawing/2014/main" id="{014D2E99-8EB1-E3D7-4650-1BEBBFBBC4EA}"/>
              </a:ext>
            </a:extLst>
          </p:cNvPr>
          <p:cNvPicPr>
            <a:picLocks noGrp="1" noChangeAspect="1"/>
          </p:cNvPicPr>
          <p:nvPr>
            <p:ph sz="half" idx="2"/>
          </p:nvPr>
        </p:nvPicPr>
        <p:blipFill>
          <a:blip r:embed="rId3"/>
          <a:stretch>
            <a:fillRect/>
          </a:stretch>
        </p:blipFill>
        <p:spPr>
          <a:xfrm>
            <a:off x="6500359" y="2425317"/>
            <a:ext cx="5403961" cy="3060000"/>
          </a:xfrm>
        </p:spPr>
      </p:pic>
    </p:spTree>
    <p:extLst>
      <p:ext uri="{BB962C8B-B14F-4D97-AF65-F5344CB8AC3E}">
        <p14:creationId xmlns:p14="http://schemas.microsoft.com/office/powerpoint/2010/main" val="6354956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A1536E-A85F-9384-8177-3057DC065FA2}"/>
              </a:ext>
            </a:extLst>
          </p:cNvPr>
          <p:cNvSpPr>
            <a:spLocks noGrp="1"/>
          </p:cNvSpPr>
          <p:nvPr>
            <p:ph type="title"/>
          </p:nvPr>
        </p:nvSpPr>
        <p:spPr>
          <a:xfrm>
            <a:off x="1097280" y="286603"/>
            <a:ext cx="10058400" cy="1450757"/>
          </a:xfrm>
        </p:spPr>
        <p:txBody>
          <a:bodyPr anchor="b">
            <a:normAutofit/>
          </a:bodyPr>
          <a:lstStyle/>
          <a:p>
            <a:r>
              <a:rPr lang="es-MX" dirty="0"/>
              <a:t>SRAM</a:t>
            </a:r>
          </a:p>
        </p:txBody>
      </p:sp>
      <p:sp>
        <p:nvSpPr>
          <p:cNvPr id="9" name="Content Placeholder 2">
            <a:extLst>
              <a:ext uri="{FF2B5EF4-FFF2-40B4-BE49-F238E27FC236}">
                <a16:creationId xmlns:a16="http://schemas.microsoft.com/office/drawing/2014/main" id="{F57E52CC-4513-FB8C-7505-DABAFE066CF4}"/>
              </a:ext>
            </a:extLst>
          </p:cNvPr>
          <p:cNvSpPr>
            <a:spLocks noGrp="1"/>
          </p:cNvSpPr>
          <p:nvPr>
            <p:ph idx="1"/>
          </p:nvPr>
        </p:nvSpPr>
        <p:spPr>
          <a:xfrm>
            <a:off x="1097280" y="1918607"/>
            <a:ext cx="10058400" cy="4318907"/>
          </a:xfrm>
        </p:spPr>
        <p:txBody>
          <a:bodyPr>
            <a:normAutofit/>
          </a:bodyPr>
          <a:lstStyle/>
          <a:p>
            <a:pPr algn="just">
              <a:buFont typeface="Wingdings" panose="05000000000000000000" pitchFamily="2" charset="2"/>
              <a:buChar char="q"/>
            </a:pPr>
            <a:r>
              <a:rPr lang="es-MX" dirty="0"/>
              <a:t> La RAM estática (SRAM) consiste básicamente en </a:t>
            </a:r>
            <a:r>
              <a:rPr lang="es-MX" b="1" dirty="0" err="1"/>
              <a:t>latches</a:t>
            </a:r>
            <a:r>
              <a:rPr lang="es-MX" dirty="0"/>
              <a:t> internos que guardan la información binaria. La información binaria será válida en tanto no deje de alimentarse electricidad a la unidad.</a:t>
            </a:r>
          </a:p>
          <a:p>
            <a:pPr algn="just">
              <a:buFont typeface="Wingdings" panose="05000000000000000000" pitchFamily="2" charset="2"/>
              <a:buChar char="q"/>
            </a:pPr>
            <a:r>
              <a:rPr lang="es-MX" dirty="0"/>
              <a:t> La SRAM es más fácil de usar y sus ciclos de lectura y escritura son más cortos.</a:t>
            </a:r>
          </a:p>
          <a:p>
            <a:pPr algn="just">
              <a:buFont typeface="Wingdings" panose="05000000000000000000" pitchFamily="2" charset="2"/>
              <a:buChar char="q"/>
            </a:pPr>
            <a:r>
              <a:rPr lang="es-MX" dirty="0"/>
              <a:t> Es </a:t>
            </a:r>
            <a:r>
              <a:rPr lang="es-MX" b="1" dirty="0"/>
              <a:t>biestable</a:t>
            </a:r>
            <a:r>
              <a:rPr lang="es-MX" dirty="0"/>
              <a:t> tendrá dos estados, utilizados para almacenar un </a:t>
            </a:r>
            <a:r>
              <a:rPr lang="es-MX" b="1" dirty="0"/>
              <a:t>0 </a:t>
            </a:r>
            <a:r>
              <a:rPr lang="es-MX" dirty="0"/>
              <a:t>o un </a:t>
            </a:r>
            <a:r>
              <a:rPr lang="es-MX" b="1" dirty="0"/>
              <a:t>1</a:t>
            </a:r>
            <a:r>
              <a:rPr lang="es-MX" dirty="0"/>
              <a:t>. Se utilizan otros dos transistores adicionales para controlar el acceso al biestable durante las operaciones de lectura y escritura. Una SRAM típica utilizará seis MOSFET para almacenar cada bit.</a:t>
            </a:r>
          </a:p>
          <a:p>
            <a:pPr algn="just">
              <a:buFont typeface="Wingdings" panose="05000000000000000000" pitchFamily="2" charset="2"/>
              <a:buChar char="q"/>
            </a:pPr>
            <a:r>
              <a:rPr lang="es-MX" dirty="0"/>
              <a:t> Este tipo de memoria RAM estática puede ser síncrona o asíncrona. La del tipo asíncrona no depende de la frecuencia de reloj de la unidad procesadora, mientras que la síncrona se sincroniza con la velocidad de reloj de la CPU.</a:t>
            </a:r>
            <a:endParaRPr lang="en-US" dirty="0"/>
          </a:p>
        </p:txBody>
      </p:sp>
    </p:spTree>
    <p:extLst>
      <p:ext uri="{BB962C8B-B14F-4D97-AF65-F5344CB8AC3E}">
        <p14:creationId xmlns:p14="http://schemas.microsoft.com/office/powerpoint/2010/main" val="570007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00A766-D299-9A3C-D043-36924DCC2DA5}"/>
              </a:ext>
            </a:extLst>
          </p:cNvPr>
          <p:cNvSpPr>
            <a:spLocks noGrp="1"/>
          </p:cNvSpPr>
          <p:nvPr>
            <p:ph type="title"/>
          </p:nvPr>
        </p:nvSpPr>
        <p:spPr/>
        <p:txBody>
          <a:bodyPr/>
          <a:lstStyle/>
          <a:p>
            <a:r>
              <a:rPr lang="es-MX" dirty="0"/>
              <a:t>DRAM</a:t>
            </a:r>
          </a:p>
        </p:txBody>
      </p:sp>
      <p:sp>
        <p:nvSpPr>
          <p:cNvPr id="3" name="Marcador de contenido 2">
            <a:extLst>
              <a:ext uri="{FF2B5EF4-FFF2-40B4-BE49-F238E27FC236}">
                <a16:creationId xmlns:a16="http://schemas.microsoft.com/office/drawing/2014/main" id="{7796BB08-5C1D-6CBF-9DDB-259D0D096CAB}"/>
              </a:ext>
            </a:extLst>
          </p:cNvPr>
          <p:cNvSpPr>
            <a:spLocks noGrp="1"/>
          </p:cNvSpPr>
          <p:nvPr>
            <p:ph idx="1"/>
          </p:nvPr>
        </p:nvSpPr>
        <p:spPr/>
        <p:txBody>
          <a:bodyPr/>
          <a:lstStyle/>
          <a:p>
            <a:pPr algn="just">
              <a:buFont typeface="Courier New" panose="02070309020205020404" pitchFamily="49" charset="0"/>
              <a:buChar char="o"/>
            </a:pPr>
            <a:r>
              <a:rPr lang="es-MX" dirty="0"/>
              <a:t> La </a:t>
            </a:r>
            <a:r>
              <a:rPr lang="es-MX" b="1" dirty="0"/>
              <a:t>RAM</a:t>
            </a:r>
            <a:r>
              <a:rPr lang="es-MX" dirty="0"/>
              <a:t> </a:t>
            </a:r>
            <a:r>
              <a:rPr lang="es-MX" b="1" dirty="0"/>
              <a:t>dinámica (DRAM)</a:t>
            </a:r>
            <a:r>
              <a:rPr lang="es-MX" dirty="0"/>
              <a:t> almacena la información binaria en forma de cargas eléctricas en condensadores. Éstos se forman dentro del chip con transistores MOS.</a:t>
            </a:r>
          </a:p>
          <a:p>
            <a:pPr algn="just">
              <a:buFont typeface="Courier New" panose="02070309020205020404" pitchFamily="49" charset="0"/>
              <a:buChar char="o"/>
            </a:pPr>
            <a:r>
              <a:rPr lang="es-MX" dirty="0"/>
              <a:t>. La DRAM consume menos electricidad y por ello ofrece mayor capacidad de almacenamiento en un solo chip de memoria.</a:t>
            </a:r>
          </a:p>
          <a:p>
            <a:pPr algn="just">
              <a:buFont typeface="Courier New" panose="02070309020205020404" pitchFamily="49" charset="0"/>
              <a:buChar char="o"/>
            </a:pPr>
            <a:r>
              <a:rPr lang="es-MX" dirty="0"/>
              <a:t> La DRAM, son memorias volátiles que almacenan bits de datos en transistores. Esta memoria se encuentra más cerca del procesador, por lo que tu computadora puede acceder a ella fácil y rápidamente en todos los procesos que realiza.</a:t>
            </a:r>
          </a:p>
        </p:txBody>
      </p:sp>
    </p:spTree>
    <p:extLst>
      <p:ext uri="{BB962C8B-B14F-4D97-AF65-F5344CB8AC3E}">
        <p14:creationId xmlns:p14="http://schemas.microsoft.com/office/powerpoint/2010/main" val="31056435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F26CB3-0757-DEF3-5654-F8B5F06E79DA}"/>
              </a:ext>
            </a:extLst>
          </p:cNvPr>
          <p:cNvSpPr>
            <a:spLocks noGrp="1"/>
          </p:cNvSpPr>
          <p:nvPr>
            <p:ph type="title"/>
          </p:nvPr>
        </p:nvSpPr>
        <p:spPr/>
        <p:txBody>
          <a:bodyPr/>
          <a:lstStyle/>
          <a:p>
            <a:r>
              <a:rPr lang="es-MX" dirty="0"/>
              <a:t>Tecnologías de la memoria DRAM</a:t>
            </a:r>
          </a:p>
        </p:txBody>
      </p:sp>
      <p:sp>
        <p:nvSpPr>
          <p:cNvPr id="3" name="Marcador de contenido 2">
            <a:extLst>
              <a:ext uri="{FF2B5EF4-FFF2-40B4-BE49-F238E27FC236}">
                <a16:creationId xmlns:a16="http://schemas.microsoft.com/office/drawing/2014/main" id="{7CD5ED3E-56DF-54E7-4BBE-26E2DB9BAEED}"/>
              </a:ext>
            </a:extLst>
          </p:cNvPr>
          <p:cNvSpPr>
            <a:spLocks noGrp="1"/>
          </p:cNvSpPr>
          <p:nvPr>
            <p:ph idx="1"/>
          </p:nvPr>
        </p:nvSpPr>
        <p:spPr>
          <a:xfrm>
            <a:off x="1097280" y="2108201"/>
            <a:ext cx="10740934" cy="3760891"/>
          </a:xfrm>
        </p:spPr>
        <p:txBody>
          <a:bodyPr>
            <a:normAutofit/>
          </a:bodyPr>
          <a:lstStyle/>
          <a:p>
            <a:pPr algn="just">
              <a:buFont typeface="Wingdings" panose="05000000000000000000" pitchFamily="2" charset="2"/>
              <a:buChar char="§"/>
            </a:pPr>
            <a:r>
              <a:rPr lang="es-MX" b="1" dirty="0"/>
              <a:t>SDRAM (</a:t>
            </a:r>
            <a:r>
              <a:rPr lang="es-MX" b="1" dirty="0" err="1"/>
              <a:t>Synchronous</a:t>
            </a:r>
            <a:r>
              <a:rPr lang="es-MX" b="1" dirty="0"/>
              <a:t> Dynamic </a:t>
            </a:r>
            <a:r>
              <a:rPr lang="es-MX" b="1" dirty="0" err="1"/>
              <a:t>Random</a:t>
            </a:r>
            <a:r>
              <a:rPr lang="es-MX" b="1" dirty="0"/>
              <a:t> Access </a:t>
            </a:r>
            <a:r>
              <a:rPr lang="es-MX" b="1" dirty="0" err="1"/>
              <a:t>Memory</a:t>
            </a:r>
            <a:r>
              <a:rPr lang="es-MX" b="1" dirty="0"/>
              <a:t> - Memoria de Acceso Aleatorio Síncrona o Sincrónica)</a:t>
            </a:r>
            <a:r>
              <a:rPr lang="es-MX" dirty="0"/>
              <a:t>: Se trata de una memoria RAM dinámica en la que su contenido se refresca en sincronización con el reloj del sistema, concretamente, cada vez que sube la señal del reloj.</a:t>
            </a:r>
          </a:p>
          <a:p>
            <a:pPr algn="just">
              <a:buFont typeface="Wingdings" panose="05000000000000000000" pitchFamily="2" charset="2"/>
              <a:buChar char="§"/>
            </a:pPr>
            <a:endParaRPr lang="es-MX" dirty="0"/>
          </a:p>
        </p:txBody>
      </p:sp>
      <p:pic>
        <p:nvPicPr>
          <p:cNvPr id="5" name="Imagen 4">
            <a:extLst>
              <a:ext uri="{FF2B5EF4-FFF2-40B4-BE49-F238E27FC236}">
                <a16:creationId xmlns:a16="http://schemas.microsoft.com/office/drawing/2014/main" id="{8D8A4290-4F5F-5E6C-203F-4FFF63C54F9E}"/>
              </a:ext>
            </a:extLst>
          </p:cNvPr>
          <p:cNvPicPr>
            <a:picLocks noChangeAspect="1"/>
          </p:cNvPicPr>
          <p:nvPr/>
        </p:nvPicPr>
        <p:blipFill>
          <a:blip r:embed="rId2"/>
          <a:stretch>
            <a:fillRect/>
          </a:stretch>
        </p:blipFill>
        <p:spPr>
          <a:xfrm>
            <a:off x="3996505" y="4226565"/>
            <a:ext cx="4259949" cy="1089754"/>
          </a:xfrm>
          <a:prstGeom prst="rect">
            <a:avLst/>
          </a:prstGeom>
        </p:spPr>
      </p:pic>
    </p:spTree>
    <p:extLst>
      <p:ext uri="{BB962C8B-B14F-4D97-AF65-F5344CB8AC3E}">
        <p14:creationId xmlns:p14="http://schemas.microsoft.com/office/powerpoint/2010/main" val="1404660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4EEC50-63DE-B9E5-B94B-2616EDE81EA1}"/>
              </a:ext>
            </a:extLst>
          </p:cNvPr>
          <p:cNvSpPr>
            <a:spLocks noGrp="1"/>
          </p:cNvSpPr>
          <p:nvPr>
            <p:ph type="title"/>
          </p:nvPr>
        </p:nvSpPr>
        <p:spPr/>
        <p:txBody>
          <a:bodyPr/>
          <a:lstStyle/>
          <a:p>
            <a:r>
              <a:rPr lang="es-MX" dirty="0"/>
              <a:t>Tecnologías de la memoria DRAM</a:t>
            </a:r>
          </a:p>
        </p:txBody>
      </p:sp>
      <p:sp>
        <p:nvSpPr>
          <p:cNvPr id="3" name="Marcador de contenido 2">
            <a:extLst>
              <a:ext uri="{FF2B5EF4-FFF2-40B4-BE49-F238E27FC236}">
                <a16:creationId xmlns:a16="http://schemas.microsoft.com/office/drawing/2014/main" id="{F2ED487E-7E8B-D830-580A-660C3FE6CAAA}"/>
              </a:ext>
            </a:extLst>
          </p:cNvPr>
          <p:cNvSpPr>
            <a:spLocks noGrp="1"/>
          </p:cNvSpPr>
          <p:nvPr>
            <p:ph idx="1"/>
          </p:nvPr>
        </p:nvSpPr>
        <p:spPr/>
        <p:txBody>
          <a:bodyPr/>
          <a:lstStyle/>
          <a:p>
            <a:pPr>
              <a:buFont typeface="Wingdings" panose="05000000000000000000" pitchFamily="2" charset="2"/>
              <a:buChar char="§"/>
            </a:pPr>
            <a:r>
              <a:rPr lang="es-MX" b="1" dirty="0"/>
              <a:t>DDR SDRAM (</a:t>
            </a:r>
            <a:r>
              <a:rPr lang="es-MX" b="1" dirty="0" err="1"/>
              <a:t>Double</a:t>
            </a:r>
            <a:r>
              <a:rPr lang="es-MX" b="1" dirty="0"/>
              <a:t> Data </a:t>
            </a:r>
            <a:r>
              <a:rPr lang="es-MX" b="1" dirty="0" err="1"/>
              <a:t>Rate</a:t>
            </a:r>
            <a:r>
              <a:rPr lang="es-MX" b="1" dirty="0"/>
              <a:t> </a:t>
            </a:r>
            <a:r>
              <a:rPr lang="es-MX" b="1" dirty="0" err="1"/>
              <a:t>Synchronous</a:t>
            </a:r>
            <a:r>
              <a:rPr lang="es-MX" b="1" dirty="0"/>
              <a:t> Dynamic </a:t>
            </a:r>
            <a:r>
              <a:rPr lang="es-MX" b="1" dirty="0" err="1"/>
              <a:t>Random</a:t>
            </a:r>
            <a:r>
              <a:rPr lang="es-MX" b="1" dirty="0"/>
              <a:t> Access </a:t>
            </a:r>
            <a:r>
              <a:rPr lang="es-MX" b="1" dirty="0" err="1"/>
              <a:t>Memory</a:t>
            </a:r>
            <a:r>
              <a:rPr lang="es-MX" b="1" dirty="0"/>
              <a:t> - Memoria de Acceso Aleatorio Síncrona de Doble Velocidad de Datos): </a:t>
            </a:r>
            <a:r>
              <a:rPr lang="es-MX" dirty="0"/>
              <a:t>Es una memoria RAM dinámica en la que su contenido se refresca en sincronización con el reloj del sistema, pero esta vez tanto al subir como al bajar la señal del reloj.</a:t>
            </a:r>
          </a:p>
          <a:p>
            <a:endParaRPr lang="es-MX" dirty="0"/>
          </a:p>
        </p:txBody>
      </p:sp>
      <p:pic>
        <p:nvPicPr>
          <p:cNvPr id="5" name="Imagen 4">
            <a:extLst>
              <a:ext uri="{FF2B5EF4-FFF2-40B4-BE49-F238E27FC236}">
                <a16:creationId xmlns:a16="http://schemas.microsoft.com/office/drawing/2014/main" id="{D4B1D51B-5F57-C0E1-9B0C-33966A52A148}"/>
              </a:ext>
            </a:extLst>
          </p:cNvPr>
          <p:cNvPicPr>
            <a:picLocks noChangeAspect="1"/>
          </p:cNvPicPr>
          <p:nvPr/>
        </p:nvPicPr>
        <p:blipFill>
          <a:blip r:embed="rId2"/>
          <a:stretch>
            <a:fillRect/>
          </a:stretch>
        </p:blipFill>
        <p:spPr>
          <a:xfrm>
            <a:off x="3981264" y="4585556"/>
            <a:ext cx="4290432" cy="1181202"/>
          </a:xfrm>
          <a:prstGeom prst="rect">
            <a:avLst/>
          </a:prstGeom>
        </p:spPr>
      </p:pic>
    </p:spTree>
    <p:extLst>
      <p:ext uri="{BB962C8B-B14F-4D97-AF65-F5344CB8AC3E}">
        <p14:creationId xmlns:p14="http://schemas.microsoft.com/office/powerpoint/2010/main" val="31288718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DAD7D6-CA09-E911-2B41-3A92CB599083}"/>
              </a:ext>
            </a:extLst>
          </p:cNvPr>
          <p:cNvSpPr>
            <a:spLocks noGrp="1"/>
          </p:cNvSpPr>
          <p:nvPr>
            <p:ph type="title"/>
          </p:nvPr>
        </p:nvSpPr>
        <p:spPr/>
        <p:txBody>
          <a:bodyPr/>
          <a:lstStyle/>
          <a:p>
            <a:r>
              <a:rPr lang="es-MX" dirty="0"/>
              <a:t>Definiciones</a:t>
            </a:r>
          </a:p>
        </p:txBody>
      </p:sp>
      <p:sp>
        <p:nvSpPr>
          <p:cNvPr id="3" name="Marcador de contenido 2">
            <a:extLst>
              <a:ext uri="{FF2B5EF4-FFF2-40B4-BE49-F238E27FC236}">
                <a16:creationId xmlns:a16="http://schemas.microsoft.com/office/drawing/2014/main" id="{434BCC63-413A-AF06-90C2-28FD7F00025C}"/>
              </a:ext>
            </a:extLst>
          </p:cNvPr>
          <p:cNvSpPr>
            <a:spLocks noGrp="1"/>
          </p:cNvSpPr>
          <p:nvPr>
            <p:ph idx="1"/>
          </p:nvPr>
        </p:nvSpPr>
        <p:spPr/>
        <p:txBody>
          <a:bodyPr/>
          <a:lstStyle/>
          <a:p>
            <a:r>
              <a:rPr lang="es-MX" b="1" dirty="0"/>
              <a:t>Memoria</a:t>
            </a:r>
            <a:r>
              <a:rPr lang="es-MX" dirty="0"/>
              <a:t>:</a:t>
            </a:r>
            <a:r>
              <a:rPr lang="es-MX" sz="2000" dirty="0"/>
              <a:t> es un dispositivo al que se transfiere información binaria que desea almacenarse, y del que se puede obtener información que es necesario procesar.</a:t>
            </a:r>
          </a:p>
          <a:p>
            <a:r>
              <a:rPr lang="es-MX" b="1" dirty="0"/>
              <a:t>Dirección: </a:t>
            </a:r>
            <a:r>
              <a:rPr lang="es-MX" dirty="0"/>
              <a:t>posición de memoria en la que se almacena información.</a:t>
            </a:r>
          </a:p>
          <a:p>
            <a:r>
              <a:rPr lang="es-MX" b="1" dirty="0"/>
              <a:t>Punto de memoria: </a:t>
            </a:r>
            <a:r>
              <a:rPr lang="es-MX" dirty="0"/>
              <a:t>elemento que almacena un bit.</a:t>
            </a:r>
          </a:p>
          <a:p>
            <a:r>
              <a:rPr lang="es-MX" sz="2000" b="1" dirty="0"/>
              <a:t>Palabra: </a:t>
            </a:r>
            <a:r>
              <a:rPr lang="es-MX" sz="2000" dirty="0"/>
              <a:t>número de bits que contiene cada po</a:t>
            </a:r>
            <a:r>
              <a:rPr lang="es-MX" dirty="0"/>
              <a:t>sición de memoria.</a:t>
            </a:r>
          </a:p>
          <a:p>
            <a:r>
              <a:rPr lang="es-MX" b="1" dirty="0"/>
              <a:t>Bit:</a:t>
            </a:r>
            <a:r>
              <a:rPr lang="es-MX" dirty="0"/>
              <a:t> es la unidad mínima de información. Representa dos valores apagado (</a:t>
            </a:r>
            <a:r>
              <a:rPr lang="es-MX" i="1" dirty="0"/>
              <a:t>“0”</a:t>
            </a:r>
            <a:r>
              <a:rPr lang="es-MX" dirty="0"/>
              <a:t>) o encendido (</a:t>
            </a:r>
            <a:r>
              <a:rPr lang="es-MX" i="1" dirty="0"/>
              <a:t>“1”</a:t>
            </a:r>
            <a:r>
              <a:rPr lang="es-MX" dirty="0"/>
              <a:t>).</a:t>
            </a:r>
          </a:p>
          <a:p>
            <a:r>
              <a:rPr lang="es-MX" sz="2000" b="1" dirty="0"/>
              <a:t>Byte: </a:t>
            </a:r>
            <a:r>
              <a:rPr lang="es-MX" sz="2000" dirty="0"/>
              <a:t>es un conjunto fijo</a:t>
            </a:r>
            <a:r>
              <a:rPr lang="es-MX" dirty="0"/>
              <a:t> de bits, en informática son 8 bits.</a:t>
            </a:r>
            <a:endParaRPr lang="es-MX" sz="2000" b="1" dirty="0"/>
          </a:p>
          <a:p>
            <a:endParaRPr lang="es-MX" dirty="0"/>
          </a:p>
        </p:txBody>
      </p:sp>
    </p:spTree>
    <p:extLst>
      <p:ext uri="{BB962C8B-B14F-4D97-AF65-F5344CB8AC3E}">
        <p14:creationId xmlns:p14="http://schemas.microsoft.com/office/powerpoint/2010/main" val="1927795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2DD0781-7342-E65F-47B1-8FF8075A0883}"/>
              </a:ext>
            </a:extLst>
          </p:cNvPr>
          <p:cNvSpPr>
            <a:spLocks noGrp="1"/>
          </p:cNvSpPr>
          <p:nvPr>
            <p:ph type="title"/>
          </p:nvPr>
        </p:nvSpPr>
        <p:spPr/>
        <p:txBody>
          <a:bodyPr/>
          <a:lstStyle/>
          <a:p>
            <a:r>
              <a:rPr lang="es-MX" dirty="0"/>
              <a:t>Hardware</a:t>
            </a:r>
          </a:p>
        </p:txBody>
      </p:sp>
      <p:sp>
        <p:nvSpPr>
          <p:cNvPr id="3" name="Marcador de contenido 2">
            <a:extLst>
              <a:ext uri="{FF2B5EF4-FFF2-40B4-BE49-F238E27FC236}">
                <a16:creationId xmlns:a16="http://schemas.microsoft.com/office/drawing/2014/main" id="{C85F76AE-7563-53DB-6536-D9BD02994E59}"/>
              </a:ext>
            </a:extLst>
          </p:cNvPr>
          <p:cNvSpPr>
            <a:spLocks noGrp="1"/>
          </p:cNvSpPr>
          <p:nvPr>
            <p:ph idx="1"/>
          </p:nvPr>
        </p:nvSpPr>
        <p:spPr>
          <a:xfrm>
            <a:off x="1097280" y="2108201"/>
            <a:ext cx="10367226" cy="3760891"/>
          </a:xfrm>
        </p:spPr>
        <p:txBody>
          <a:bodyPr/>
          <a:lstStyle/>
          <a:p>
            <a:pPr algn="just"/>
            <a:r>
              <a:rPr lang="es-MX" dirty="0"/>
              <a:t>Es un conjunto de elementos físicos, (máquinas y circuitos), que difícilmente puede ser modificado a diferencia del </a:t>
            </a:r>
            <a:r>
              <a:rPr lang="es-MX" b="1" dirty="0"/>
              <a:t>software</a:t>
            </a:r>
            <a:r>
              <a:rPr lang="es-MX" dirty="0"/>
              <a:t> que puede ser alterado para la realización de cada tarea.</a:t>
            </a:r>
          </a:p>
          <a:p>
            <a:pPr algn="just"/>
            <a:r>
              <a:rPr lang="es-MX" dirty="0"/>
              <a:t>El </a:t>
            </a:r>
            <a:r>
              <a:rPr lang="es-MX" b="1" dirty="0"/>
              <a:t>hardware</a:t>
            </a:r>
            <a:r>
              <a:rPr lang="es-MX" dirty="0"/>
              <a:t> de una computadora está compuesto de diversos elementos. Los más importantes son:</a:t>
            </a:r>
          </a:p>
          <a:p>
            <a:pPr algn="just">
              <a:buFont typeface="Wingdings" panose="05000000000000000000" pitchFamily="2" charset="2"/>
              <a:buChar char="§"/>
            </a:pPr>
            <a:r>
              <a:rPr lang="es-MX" b="1" dirty="0"/>
              <a:t>El núcleo de la computadora</a:t>
            </a:r>
            <a:r>
              <a:rPr lang="es-MX" dirty="0"/>
              <a:t>: Está compuesto por el unidad de procesamiento </a:t>
            </a:r>
            <a:r>
              <a:rPr lang="es-MX" b="1" dirty="0"/>
              <a:t>(CPU, Central Processing </a:t>
            </a:r>
            <a:r>
              <a:rPr lang="es-MX" b="1" dirty="0" err="1"/>
              <a:t>Unit</a:t>
            </a:r>
            <a:r>
              <a:rPr lang="es-MX" b="1" dirty="0"/>
              <a:t>)</a:t>
            </a:r>
            <a:r>
              <a:rPr lang="es-MX" dirty="0"/>
              <a:t> y la </a:t>
            </a:r>
            <a:r>
              <a:rPr lang="es-MX" b="1" dirty="0"/>
              <a:t>memoria</a:t>
            </a:r>
            <a:r>
              <a:rPr lang="es-MX" dirty="0"/>
              <a:t>. </a:t>
            </a:r>
          </a:p>
          <a:p>
            <a:pPr marL="0" indent="0" algn="just">
              <a:buNone/>
            </a:pPr>
            <a:r>
              <a:rPr lang="es-MX" dirty="0"/>
              <a:t> El </a:t>
            </a:r>
            <a:r>
              <a:rPr lang="es-MX" b="1" dirty="0"/>
              <a:t>CPU</a:t>
            </a:r>
            <a:r>
              <a:rPr lang="es-MX" dirty="0"/>
              <a:t> es la unidad central de procesos de datos que comprende la </a:t>
            </a:r>
            <a:r>
              <a:rPr lang="es-MX" b="1" dirty="0"/>
              <a:t>unidad de control </a:t>
            </a:r>
            <a:r>
              <a:rPr lang="es-MX" dirty="0"/>
              <a:t>y de </a:t>
            </a:r>
            <a:r>
              <a:rPr lang="es-MX" b="1" dirty="0"/>
              <a:t>aritmética-lógica.</a:t>
            </a:r>
          </a:p>
        </p:txBody>
      </p:sp>
    </p:spTree>
    <p:extLst>
      <p:ext uri="{BB962C8B-B14F-4D97-AF65-F5344CB8AC3E}">
        <p14:creationId xmlns:p14="http://schemas.microsoft.com/office/powerpoint/2010/main" val="15822655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CD62CA-C8AE-31CC-FF57-8A63856A181F}"/>
              </a:ext>
            </a:extLst>
          </p:cNvPr>
          <p:cNvSpPr>
            <a:spLocks noGrp="1"/>
          </p:cNvSpPr>
          <p:nvPr>
            <p:ph type="title"/>
          </p:nvPr>
        </p:nvSpPr>
        <p:spPr/>
        <p:txBody>
          <a:bodyPr/>
          <a:lstStyle/>
          <a:p>
            <a:r>
              <a:rPr lang="es-MX" dirty="0"/>
              <a:t>Ejemplos</a:t>
            </a:r>
          </a:p>
        </p:txBody>
      </p:sp>
      <p:sp>
        <p:nvSpPr>
          <p:cNvPr id="3" name="Marcador de contenido 2">
            <a:extLst>
              <a:ext uri="{FF2B5EF4-FFF2-40B4-BE49-F238E27FC236}">
                <a16:creationId xmlns:a16="http://schemas.microsoft.com/office/drawing/2014/main" id="{B4B17695-BEE6-4261-6272-4AF4C30324B1}"/>
              </a:ext>
            </a:extLst>
          </p:cNvPr>
          <p:cNvSpPr>
            <a:spLocks noGrp="1"/>
          </p:cNvSpPr>
          <p:nvPr>
            <p:ph idx="1"/>
          </p:nvPr>
        </p:nvSpPr>
        <p:spPr/>
        <p:txBody>
          <a:bodyPr/>
          <a:lstStyle/>
          <a:p>
            <a:pPr algn="just"/>
            <a:r>
              <a:rPr lang="es-MX" dirty="0"/>
              <a:t>Diseñar un </a:t>
            </a:r>
            <a:r>
              <a:rPr lang="es-MX" b="1" dirty="0"/>
              <a:t>circuito combinacional </a:t>
            </a:r>
            <a:r>
              <a:rPr lang="es-MX" dirty="0"/>
              <a:t>con una </a:t>
            </a:r>
            <a:r>
              <a:rPr lang="es-MX" b="1" dirty="0"/>
              <a:t>ROM</a:t>
            </a:r>
            <a:r>
              <a:rPr lang="es-MX" dirty="0"/>
              <a:t>. El circuito acepta un número de tres bits y genera un número binario igual al cuadrado del número introducido.</a:t>
            </a:r>
          </a:p>
        </p:txBody>
      </p:sp>
      <p:pic>
        <p:nvPicPr>
          <p:cNvPr id="5" name="Imagen 4">
            <a:extLst>
              <a:ext uri="{FF2B5EF4-FFF2-40B4-BE49-F238E27FC236}">
                <a16:creationId xmlns:a16="http://schemas.microsoft.com/office/drawing/2014/main" id="{8126AD28-3E87-3C7E-D4F3-57ADCB34E0D6}"/>
              </a:ext>
            </a:extLst>
          </p:cNvPr>
          <p:cNvPicPr>
            <a:picLocks noChangeAspect="1"/>
          </p:cNvPicPr>
          <p:nvPr/>
        </p:nvPicPr>
        <p:blipFill>
          <a:blip r:embed="rId2"/>
          <a:stretch>
            <a:fillRect/>
          </a:stretch>
        </p:blipFill>
        <p:spPr>
          <a:xfrm>
            <a:off x="2084277" y="3316551"/>
            <a:ext cx="8084405" cy="3254846"/>
          </a:xfrm>
          <a:prstGeom prst="rect">
            <a:avLst/>
          </a:prstGeom>
        </p:spPr>
      </p:pic>
      <p:pic>
        <p:nvPicPr>
          <p:cNvPr id="7" name="Imagen 6">
            <a:extLst>
              <a:ext uri="{FF2B5EF4-FFF2-40B4-BE49-F238E27FC236}">
                <a16:creationId xmlns:a16="http://schemas.microsoft.com/office/drawing/2014/main" id="{9ACD9D3F-D191-9F6D-94C4-FDF42B47623E}"/>
              </a:ext>
            </a:extLst>
          </p:cNvPr>
          <p:cNvPicPr>
            <a:picLocks noChangeAspect="1"/>
          </p:cNvPicPr>
          <p:nvPr/>
        </p:nvPicPr>
        <p:blipFill>
          <a:blip r:embed="rId3"/>
          <a:stretch>
            <a:fillRect/>
          </a:stretch>
        </p:blipFill>
        <p:spPr>
          <a:xfrm>
            <a:off x="2167546" y="2498807"/>
            <a:ext cx="7917866" cy="2979678"/>
          </a:xfrm>
          <a:prstGeom prst="rect">
            <a:avLst/>
          </a:prstGeom>
        </p:spPr>
      </p:pic>
    </p:spTree>
    <p:extLst>
      <p:ext uri="{BB962C8B-B14F-4D97-AF65-F5344CB8AC3E}">
        <p14:creationId xmlns:p14="http://schemas.microsoft.com/office/powerpoint/2010/main" val="1641827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xEl>
                                              <p:pRg st="0" end="0"/>
                                            </p:txEl>
                                          </p:spTgt>
                                        </p:tgtEl>
                                      </p:cBhvr>
                                    </p:animEffect>
                                    <p:set>
                                      <p:cBhvr>
                                        <p:cTn id="7" dur="1" fill="hold">
                                          <p:stCondLst>
                                            <p:cond delay="499"/>
                                          </p:stCondLst>
                                        </p:cTn>
                                        <p:tgtEl>
                                          <p:spTgt spid="3">
                                            <p:txEl>
                                              <p:pRg st="0" end="0"/>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7A7623-7781-71F9-BB13-4E7622314F73}"/>
              </a:ext>
            </a:extLst>
          </p:cNvPr>
          <p:cNvSpPr>
            <a:spLocks noGrp="1"/>
          </p:cNvSpPr>
          <p:nvPr>
            <p:ph type="title"/>
          </p:nvPr>
        </p:nvSpPr>
        <p:spPr/>
        <p:txBody>
          <a:bodyPr/>
          <a:lstStyle/>
          <a:p>
            <a:r>
              <a:rPr lang="es-MX" dirty="0"/>
              <a:t>Introducción</a:t>
            </a:r>
          </a:p>
        </p:txBody>
      </p:sp>
      <p:sp>
        <p:nvSpPr>
          <p:cNvPr id="3" name="Marcador de contenido 2">
            <a:extLst>
              <a:ext uri="{FF2B5EF4-FFF2-40B4-BE49-F238E27FC236}">
                <a16:creationId xmlns:a16="http://schemas.microsoft.com/office/drawing/2014/main" id="{854030D6-4C12-9A7B-9A46-65C82EADF529}"/>
              </a:ext>
            </a:extLst>
          </p:cNvPr>
          <p:cNvSpPr>
            <a:spLocks noGrp="1"/>
          </p:cNvSpPr>
          <p:nvPr>
            <p:ph idx="1"/>
          </p:nvPr>
        </p:nvSpPr>
        <p:spPr/>
        <p:txBody>
          <a:bodyPr/>
          <a:lstStyle/>
          <a:p>
            <a:pPr algn="just"/>
            <a:r>
              <a:rPr lang="es-MX" dirty="0"/>
              <a:t>Se denominan periféricos tanto a los dispositivos a través de los cuales el ordenador se comunica con el entorno exterior, como a los sistemas que almacenan la información.</a:t>
            </a:r>
          </a:p>
          <a:p>
            <a:pPr algn="just"/>
            <a:r>
              <a:rPr lang="es-MX" dirty="0"/>
              <a:t>Según la definición de periférico vista previamente, están constituidos por </a:t>
            </a:r>
            <a:r>
              <a:rPr lang="es-MX" b="1" dirty="0"/>
              <a:t>unidades de entrada</a:t>
            </a:r>
            <a:r>
              <a:rPr lang="es-MX" dirty="0"/>
              <a:t>, </a:t>
            </a:r>
            <a:r>
              <a:rPr lang="es-MX" b="1" dirty="0"/>
              <a:t>unidades de salida </a:t>
            </a:r>
            <a:r>
              <a:rPr lang="es-MX" dirty="0"/>
              <a:t>y unidades de </a:t>
            </a:r>
            <a:r>
              <a:rPr lang="es-MX" b="1" dirty="0"/>
              <a:t>memoria masiva auxiliar</a:t>
            </a:r>
            <a:r>
              <a:rPr lang="es-MX" dirty="0"/>
              <a:t>.</a:t>
            </a:r>
          </a:p>
          <a:p>
            <a:pPr algn="just"/>
            <a:r>
              <a:rPr lang="es-MX" dirty="0"/>
              <a:t>Los dispositivos de </a:t>
            </a:r>
            <a:r>
              <a:rPr lang="es-MX" b="1" dirty="0"/>
              <a:t>entrada/salida </a:t>
            </a:r>
            <a:r>
              <a:rPr lang="es-MX" dirty="0"/>
              <a:t>(</a:t>
            </a:r>
            <a:r>
              <a:rPr lang="es-MX" i="1" dirty="0"/>
              <a:t>E/S</a:t>
            </a:r>
            <a:r>
              <a:rPr lang="es-MX" dirty="0"/>
              <a:t>) transforman la información externa en </a:t>
            </a:r>
            <a:r>
              <a:rPr lang="es-MX" b="1" dirty="0"/>
              <a:t>señales</a:t>
            </a:r>
            <a:r>
              <a:rPr lang="es-MX" dirty="0"/>
              <a:t> codificadas, permitiendo su transmisión, detección, interpretación, procesamiento y almacenamiento de forma automática.</a:t>
            </a:r>
          </a:p>
        </p:txBody>
      </p:sp>
      <p:pic>
        <p:nvPicPr>
          <p:cNvPr id="4" name="Imagen 3">
            <a:extLst>
              <a:ext uri="{FF2B5EF4-FFF2-40B4-BE49-F238E27FC236}">
                <a16:creationId xmlns:a16="http://schemas.microsoft.com/office/drawing/2014/main" id="{84A6081A-641D-0E09-FD7B-285A11FAD3EA}"/>
              </a:ext>
            </a:extLst>
          </p:cNvPr>
          <p:cNvPicPr>
            <a:picLocks noChangeAspect="1"/>
          </p:cNvPicPr>
          <p:nvPr/>
        </p:nvPicPr>
        <p:blipFill>
          <a:blip r:embed="rId2"/>
          <a:stretch>
            <a:fillRect/>
          </a:stretch>
        </p:blipFill>
        <p:spPr>
          <a:xfrm>
            <a:off x="7160077" y="4938363"/>
            <a:ext cx="2481943" cy="1861457"/>
          </a:xfrm>
          <a:prstGeom prst="rect">
            <a:avLst/>
          </a:prstGeom>
        </p:spPr>
      </p:pic>
    </p:spTree>
    <p:extLst>
      <p:ext uri="{BB962C8B-B14F-4D97-AF65-F5344CB8AC3E}">
        <p14:creationId xmlns:p14="http://schemas.microsoft.com/office/powerpoint/2010/main" val="19017109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1520B4-4310-FD81-65F5-DFF1F92DCBF3}"/>
              </a:ext>
            </a:extLst>
          </p:cNvPr>
          <p:cNvSpPr>
            <a:spLocks noGrp="1"/>
          </p:cNvSpPr>
          <p:nvPr>
            <p:ph type="title"/>
          </p:nvPr>
        </p:nvSpPr>
        <p:spPr/>
        <p:txBody>
          <a:bodyPr/>
          <a:lstStyle/>
          <a:p>
            <a:r>
              <a:rPr lang="es-MX" dirty="0"/>
              <a:t>Introducción</a:t>
            </a:r>
          </a:p>
        </p:txBody>
      </p:sp>
      <p:sp>
        <p:nvSpPr>
          <p:cNvPr id="3" name="Marcador de contenido 2">
            <a:extLst>
              <a:ext uri="{FF2B5EF4-FFF2-40B4-BE49-F238E27FC236}">
                <a16:creationId xmlns:a16="http://schemas.microsoft.com/office/drawing/2014/main" id="{91339C29-D58B-2B0B-2100-878494C1CA5B}"/>
              </a:ext>
            </a:extLst>
          </p:cNvPr>
          <p:cNvSpPr>
            <a:spLocks noGrp="1"/>
          </p:cNvSpPr>
          <p:nvPr>
            <p:ph idx="1"/>
          </p:nvPr>
        </p:nvSpPr>
        <p:spPr>
          <a:xfrm>
            <a:off x="1097280" y="2108201"/>
            <a:ext cx="10058400" cy="4243613"/>
          </a:xfrm>
        </p:spPr>
        <p:txBody>
          <a:bodyPr/>
          <a:lstStyle/>
          <a:p>
            <a:r>
              <a:rPr lang="es-MX" dirty="0"/>
              <a:t>El ordenador es una máquina que no tendría sentido si no se comunicase con el exterior, es decir, si careciese de periféricos. Por lo que debe disponer de:</a:t>
            </a:r>
          </a:p>
          <a:p>
            <a:pPr>
              <a:buFont typeface="Wingdings" panose="05000000000000000000" pitchFamily="2" charset="2"/>
              <a:buChar char="q"/>
            </a:pPr>
            <a:r>
              <a:rPr lang="es-MX" dirty="0"/>
              <a:t>Unidad(es) de </a:t>
            </a:r>
            <a:r>
              <a:rPr lang="es-MX" b="1" dirty="0"/>
              <a:t>entrada</a:t>
            </a:r>
            <a:r>
              <a:rPr lang="es-MX" dirty="0"/>
              <a:t>, a través de la(s) cual(es) introducirle los programas que queramos que ejecute y los datos correspondientes.</a:t>
            </a:r>
          </a:p>
          <a:p>
            <a:pPr>
              <a:buFont typeface="Wingdings" panose="05000000000000000000" pitchFamily="2" charset="2"/>
              <a:buChar char="q"/>
            </a:pPr>
            <a:endParaRPr lang="es-MX" dirty="0"/>
          </a:p>
          <a:p>
            <a:pPr>
              <a:buFont typeface="Wingdings" panose="05000000000000000000" pitchFamily="2" charset="2"/>
              <a:buChar char="q"/>
            </a:pPr>
            <a:r>
              <a:rPr lang="es-MX" dirty="0"/>
              <a:t>Unidad(es) de </a:t>
            </a:r>
            <a:r>
              <a:rPr lang="es-MX" b="1" dirty="0"/>
              <a:t>salida</a:t>
            </a:r>
            <a:r>
              <a:rPr lang="es-MX" dirty="0"/>
              <a:t>, con la(s) que la ordenador da los resultados de los programas.</a:t>
            </a:r>
          </a:p>
          <a:p>
            <a:pPr>
              <a:buFont typeface="Wingdings" panose="05000000000000000000" pitchFamily="2" charset="2"/>
              <a:buChar char="q"/>
            </a:pPr>
            <a:endParaRPr lang="es-MX" dirty="0"/>
          </a:p>
          <a:p>
            <a:pPr>
              <a:buFont typeface="Wingdings" panose="05000000000000000000" pitchFamily="2" charset="2"/>
              <a:buChar char="q"/>
            </a:pPr>
            <a:r>
              <a:rPr lang="es-MX" b="1" dirty="0"/>
              <a:t>Memoria masiva o auxiliar</a:t>
            </a:r>
            <a:r>
              <a:rPr lang="es-MX" dirty="0"/>
              <a:t>, que facilite su funcionamiento y utilización.</a:t>
            </a:r>
          </a:p>
        </p:txBody>
      </p:sp>
    </p:spTree>
    <p:extLst>
      <p:ext uri="{BB962C8B-B14F-4D97-AF65-F5344CB8AC3E}">
        <p14:creationId xmlns:p14="http://schemas.microsoft.com/office/powerpoint/2010/main" val="35066586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172A9E-13D9-B379-6323-A1367A6D793A}"/>
              </a:ext>
            </a:extLst>
          </p:cNvPr>
          <p:cNvSpPr>
            <a:spLocks noGrp="1"/>
          </p:cNvSpPr>
          <p:nvPr>
            <p:ph type="title"/>
          </p:nvPr>
        </p:nvSpPr>
        <p:spPr/>
        <p:txBody>
          <a:bodyPr/>
          <a:lstStyle/>
          <a:p>
            <a:r>
              <a:rPr lang="es-MX" dirty="0"/>
              <a:t>Introducción</a:t>
            </a:r>
          </a:p>
        </p:txBody>
      </p:sp>
      <p:sp>
        <p:nvSpPr>
          <p:cNvPr id="3" name="Marcador de contenido 2">
            <a:extLst>
              <a:ext uri="{FF2B5EF4-FFF2-40B4-BE49-F238E27FC236}">
                <a16:creationId xmlns:a16="http://schemas.microsoft.com/office/drawing/2014/main" id="{F1308E7A-B036-879E-EE88-AFA836D72DC7}"/>
              </a:ext>
            </a:extLst>
          </p:cNvPr>
          <p:cNvSpPr>
            <a:spLocks noGrp="1"/>
          </p:cNvSpPr>
          <p:nvPr>
            <p:ph idx="1"/>
          </p:nvPr>
        </p:nvSpPr>
        <p:spPr/>
        <p:txBody>
          <a:bodyPr>
            <a:normAutofit fontScale="92500" lnSpcReduction="20000"/>
          </a:bodyPr>
          <a:lstStyle/>
          <a:p>
            <a:pPr algn="just"/>
            <a:r>
              <a:rPr lang="es-MX" dirty="0"/>
              <a:t>Tampoco hay que confundir periférico con </a:t>
            </a:r>
            <a:r>
              <a:rPr lang="es-MX" b="1" dirty="0"/>
              <a:t>soporte de información</a:t>
            </a:r>
            <a:r>
              <a:rPr lang="es-MX" dirty="0"/>
              <a:t>. Por soporte de información se entiende aquellos medios físicos sobre los que se almacena la información. Por </a:t>
            </a:r>
            <a:r>
              <a:rPr lang="es-MX" b="1" dirty="0"/>
              <a:t>unidades o dispositivos periféricos</a:t>
            </a:r>
            <a:r>
              <a:rPr lang="es-MX" dirty="0"/>
              <a:t> se entiende aquellos elementos encargados de transcribir la información al correspondiente soporte.</a:t>
            </a:r>
          </a:p>
          <a:p>
            <a:endParaRPr lang="es-MX" dirty="0"/>
          </a:p>
          <a:p>
            <a:r>
              <a:rPr lang="es-MX" b="1" dirty="0"/>
              <a:t>Ejemplos:</a:t>
            </a:r>
          </a:p>
          <a:p>
            <a:r>
              <a:rPr lang="es-MX" dirty="0"/>
              <a:t>- Los disquetes y DVD-ROM son </a:t>
            </a:r>
            <a:r>
              <a:rPr lang="es-MX" b="1" dirty="0"/>
              <a:t>soporte de información</a:t>
            </a:r>
            <a:r>
              <a:rPr lang="es-MX" dirty="0"/>
              <a:t>, mientras que la unidad lectora o disquetera, es </a:t>
            </a:r>
            <a:r>
              <a:rPr lang="es-MX" b="1" dirty="0"/>
              <a:t>unidad periférica</a:t>
            </a:r>
            <a:r>
              <a:rPr lang="es-MX" dirty="0"/>
              <a:t>.</a:t>
            </a:r>
          </a:p>
          <a:p>
            <a:endParaRPr lang="es-MX" dirty="0"/>
          </a:p>
          <a:p>
            <a:r>
              <a:rPr lang="es-MX" dirty="0"/>
              <a:t>- El papel de impresora es </a:t>
            </a:r>
            <a:r>
              <a:rPr lang="es-MX" b="1" dirty="0"/>
              <a:t>soporte de información </a:t>
            </a:r>
            <a:r>
              <a:rPr lang="es-MX" dirty="0"/>
              <a:t>y la impresora </a:t>
            </a:r>
            <a:r>
              <a:rPr lang="es-MX" b="1" dirty="0"/>
              <a:t>unidad periférica</a:t>
            </a:r>
            <a:r>
              <a:rPr lang="es-MX" dirty="0"/>
              <a:t>.</a:t>
            </a:r>
          </a:p>
          <a:p>
            <a:endParaRPr lang="es-MX" dirty="0"/>
          </a:p>
        </p:txBody>
      </p:sp>
    </p:spTree>
    <p:extLst>
      <p:ext uri="{BB962C8B-B14F-4D97-AF65-F5344CB8AC3E}">
        <p14:creationId xmlns:p14="http://schemas.microsoft.com/office/powerpoint/2010/main" val="2595723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7679F9-75FB-57B0-7CE4-F46BA1A7E740}"/>
              </a:ext>
            </a:extLst>
          </p:cNvPr>
          <p:cNvSpPr>
            <a:spLocks noGrp="1"/>
          </p:cNvSpPr>
          <p:nvPr>
            <p:ph type="title"/>
          </p:nvPr>
        </p:nvSpPr>
        <p:spPr/>
        <p:txBody>
          <a:bodyPr/>
          <a:lstStyle/>
          <a:p>
            <a:r>
              <a:rPr lang="es-MX" dirty="0"/>
              <a:t>Conexión de periféricos al ordenador</a:t>
            </a:r>
          </a:p>
        </p:txBody>
      </p:sp>
      <p:sp>
        <p:nvSpPr>
          <p:cNvPr id="3" name="Marcador de contenido 2">
            <a:extLst>
              <a:ext uri="{FF2B5EF4-FFF2-40B4-BE49-F238E27FC236}">
                <a16:creationId xmlns:a16="http://schemas.microsoft.com/office/drawing/2014/main" id="{6EFC4953-54A1-9FBF-9858-6DA74A196767}"/>
              </a:ext>
            </a:extLst>
          </p:cNvPr>
          <p:cNvSpPr>
            <a:spLocks noGrp="1"/>
          </p:cNvSpPr>
          <p:nvPr>
            <p:ph idx="1"/>
          </p:nvPr>
        </p:nvSpPr>
        <p:spPr/>
        <p:txBody>
          <a:bodyPr/>
          <a:lstStyle/>
          <a:p>
            <a:pPr algn="just"/>
            <a:r>
              <a:rPr lang="es-MX" dirty="0"/>
              <a:t>Las unidades funcionales del ordenador, así como éstas con los periféricos se comunican por grupos de pistas denominados buses. Hay de dos tipos, serie y paralelo.</a:t>
            </a:r>
          </a:p>
          <a:p>
            <a:pPr marL="0" indent="0" algn="just">
              <a:buNone/>
            </a:pPr>
            <a:r>
              <a:rPr lang="es-MX" dirty="0"/>
              <a:t>Los periféricos se interconectan al bus del sistema directamente o bien a través de unos circuitos denominados interfaces. </a:t>
            </a:r>
          </a:p>
          <a:p>
            <a:pPr marL="0" indent="0" algn="just">
              <a:buNone/>
            </a:pPr>
            <a:r>
              <a:rPr lang="es-MX" dirty="0"/>
              <a:t>Hay una gran diversidad de periféricos con distintas características eléctricas y velocidades de funcionamiento. Las interfaces son para adaptar las características de los periféricos a las del bus del sistema.</a:t>
            </a:r>
          </a:p>
          <a:p>
            <a:endParaRPr lang="es-MX" dirty="0"/>
          </a:p>
        </p:txBody>
      </p:sp>
    </p:spTree>
    <p:extLst>
      <p:ext uri="{BB962C8B-B14F-4D97-AF65-F5344CB8AC3E}">
        <p14:creationId xmlns:p14="http://schemas.microsoft.com/office/powerpoint/2010/main" val="34387326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07A2C6-3936-4C09-8158-6B64A7CE432A}"/>
              </a:ext>
            </a:extLst>
          </p:cNvPr>
          <p:cNvSpPr>
            <a:spLocks noGrp="1"/>
          </p:cNvSpPr>
          <p:nvPr>
            <p:ph type="title"/>
          </p:nvPr>
        </p:nvSpPr>
        <p:spPr/>
        <p:txBody>
          <a:bodyPr/>
          <a:lstStyle/>
          <a:p>
            <a:r>
              <a:rPr lang="es-MX" dirty="0"/>
              <a:t>Características generales de los periféricos</a:t>
            </a:r>
          </a:p>
        </p:txBody>
      </p:sp>
      <p:sp>
        <p:nvSpPr>
          <p:cNvPr id="3" name="Marcador de contenido 2">
            <a:extLst>
              <a:ext uri="{FF2B5EF4-FFF2-40B4-BE49-F238E27FC236}">
                <a16:creationId xmlns:a16="http://schemas.microsoft.com/office/drawing/2014/main" id="{51C54DCC-78F2-D1BA-65A7-C32771724530}"/>
              </a:ext>
            </a:extLst>
          </p:cNvPr>
          <p:cNvSpPr>
            <a:spLocks noGrp="1"/>
          </p:cNvSpPr>
          <p:nvPr>
            <p:ph idx="1"/>
          </p:nvPr>
        </p:nvSpPr>
        <p:spPr/>
        <p:txBody>
          <a:bodyPr/>
          <a:lstStyle/>
          <a:p>
            <a:pPr algn="just"/>
            <a:r>
              <a:rPr lang="es-MX" dirty="0"/>
              <a:t>Cada periférico suele estar formado por dos partes diferenciadas en cuanto a su misión y funcionamiento: una parte </a:t>
            </a:r>
            <a:r>
              <a:rPr lang="es-MX" b="1" dirty="0"/>
              <a:t>mecánica</a:t>
            </a:r>
            <a:r>
              <a:rPr lang="es-MX" dirty="0"/>
              <a:t> y otra </a:t>
            </a:r>
            <a:r>
              <a:rPr lang="es-MX" b="1" dirty="0"/>
              <a:t>electrónica</a:t>
            </a:r>
            <a:r>
              <a:rPr lang="es-MX" dirty="0"/>
              <a:t>.</a:t>
            </a:r>
          </a:p>
          <a:p>
            <a:pPr algn="just"/>
            <a:r>
              <a:rPr lang="es-MX" dirty="0"/>
              <a:t>La parte </a:t>
            </a:r>
            <a:r>
              <a:rPr lang="es-MX" b="1" dirty="0"/>
              <a:t>mecánica</a:t>
            </a:r>
            <a:r>
              <a:rPr lang="es-MX" dirty="0"/>
              <a:t> está formada básicamente por dispositivos electromecánicos (conmutadores manuales, motores, electroimanes, etc.) controlados por los elementos electrónicos. Esta parte determina la velocidad de funcionamiento.</a:t>
            </a:r>
          </a:p>
          <a:p>
            <a:pPr algn="just"/>
            <a:r>
              <a:rPr lang="es-MX" dirty="0"/>
              <a:t>La parte </a:t>
            </a:r>
            <a:r>
              <a:rPr lang="es-MX" b="1" dirty="0"/>
              <a:t>electrónica</a:t>
            </a:r>
            <a:r>
              <a:rPr lang="es-MX" dirty="0"/>
              <a:t> gestiona el funcionamiento de los procesos.</a:t>
            </a:r>
          </a:p>
        </p:txBody>
      </p:sp>
    </p:spTree>
    <p:extLst>
      <p:ext uri="{BB962C8B-B14F-4D97-AF65-F5344CB8AC3E}">
        <p14:creationId xmlns:p14="http://schemas.microsoft.com/office/powerpoint/2010/main" val="18310489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5E7647-5E84-FEB5-B37B-2C3B97D41D09}"/>
              </a:ext>
            </a:extLst>
          </p:cNvPr>
          <p:cNvSpPr>
            <a:spLocks noGrp="1"/>
          </p:cNvSpPr>
          <p:nvPr>
            <p:ph type="title"/>
          </p:nvPr>
        </p:nvSpPr>
        <p:spPr/>
        <p:txBody>
          <a:bodyPr/>
          <a:lstStyle/>
          <a:p>
            <a:r>
              <a:rPr lang="es-MX" dirty="0"/>
              <a:t>Dispositivos de Entrada</a:t>
            </a:r>
          </a:p>
        </p:txBody>
      </p:sp>
      <p:sp>
        <p:nvSpPr>
          <p:cNvPr id="3" name="Marcador de contenido 2">
            <a:extLst>
              <a:ext uri="{FF2B5EF4-FFF2-40B4-BE49-F238E27FC236}">
                <a16:creationId xmlns:a16="http://schemas.microsoft.com/office/drawing/2014/main" id="{6DFFAF29-F1E2-5F37-BE09-9106D0477063}"/>
              </a:ext>
            </a:extLst>
          </p:cNvPr>
          <p:cNvSpPr>
            <a:spLocks noGrp="1"/>
          </p:cNvSpPr>
          <p:nvPr>
            <p:ph idx="1"/>
          </p:nvPr>
        </p:nvSpPr>
        <p:spPr>
          <a:xfrm>
            <a:off x="1097280" y="2108201"/>
            <a:ext cx="10058400" cy="4398735"/>
          </a:xfrm>
        </p:spPr>
        <p:txBody>
          <a:bodyPr>
            <a:normAutofit/>
          </a:bodyPr>
          <a:lstStyle/>
          <a:p>
            <a:pPr marL="0" indent="0" algn="ctr">
              <a:buNone/>
            </a:pPr>
            <a:r>
              <a:rPr lang="es-MX" sz="2400" dirty="0"/>
              <a:t>Los periféricos más usuales son los siguientes: </a:t>
            </a:r>
          </a:p>
          <a:p>
            <a:pPr>
              <a:buFont typeface="Arial" panose="020B0604020202020204" pitchFamily="34" charset="0"/>
              <a:buChar char="•"/>
            </a:pPr>
            <a:r>
              <a:rPr lang="es-MX" b="1" dirty="0"/>
              <a:t>Teclado Ratón (mouse) Joystick o palanca manual de control. </a:t>
            </a:r>
          </a:p>
          <a:p>
            <a:pPr>
              <a:buFont typeface="Arial" panose="020B0604020202020204" pitchFamily="34" charset="0"/>
              <a:buChar char="•"/>
            </a:pPr>
            <a:r>
              <a:rPr lang="es-MX" b="1" dirty="0"/>
              <a:t>Lápiz óptico Lector óptico Lector de caracteres </a:t>
            </a:r>
            <a:r>
              <a:rPr lang="es-MX" b="1" dirty="0" err="1"/>
              <a:t>imanables</a:t>
            </a:r>
            <a:r>
              <a:rPr lang="es-MX" b="1" dirty="0"/>
              <a:t>.  </a:t>
            </a:r>
          </a:p>
          <a:p>
            <a:pPr>
              <a:buFont typeface="Arial" panose="020B0604020202020204" pitchFamily="34" charset="0"/>
              <a:buChar char="•"/>
            </a:pPr>
            <a:r>
              <a:rPr lang="es-MX" b="1" dirty="0"/>
              <a:t>Lector de bandas magnéticas Lector de tarjetas chip o inteligentes (Smart </a:t>
            </a:r>
            <a:r>
              <a:rPr lang="es-MX" b="1" dirty="0" err="1"/>
              <a:t>Card</a:t>
            </a:r>
            <a:r>
              <a:rPr lang="es-MX" b="1" dirty="0"/>
              <a:t>).</a:t>
            </a:r>
          </a:p>
          <a:p>
            <a:pPr>
              <a:buFont typeface="Arial" panose="020B0604020202020204" pitchFamily="34" charset="0"/>
              <a:buChar char="•"/>
            </a:pPr>
            <a:r>
              <a:rPr lang="es-MX" b="1" dirty="0"/>
              <a:t>Lector de marcas Lector de caracteres manuscritos Lector de códigos de barras.</a:t>
            </a:r>
          </a:p>
          <a:p>
            <a:pPr>
              <a:buFont typeface="Arial" panose="020B0604020202020204" pitchFamily="34" charset="0"/>
              <a:buChar char="•"/>
            </a:pPr>
            <a:r>
              <a:rPr lang="es-MX" b="1" dirty="0"/>
              <a:t>Reconocedores de voz Sistemas biométricos.</a:t>
            </a:r>
          </a:p>
          <a:p>
            <a:pPr>
              <a:buFont typeface="Arial" panose="020B0604020202020204" pitchFamily="34" charset="0"/>
              <a:buChar char="•"/>
            </a:pPr>
            <a:r>
              <a:rPr lang="es-MX" b="1" dirty="0"/>
              <a:t>Digitalizador o tableta gráfica Pantalla sensible al tacto. </a:t>
            </a:r>
          </a:p>
          <a:p>
            <a:pPr>
              <a:buFont typeface="Arial" panose="020B0604020202020204" pitchFamily="34" charset="0"/>
              <a:buChar char="•"/>
            </a:pPr>
            <a:r>
              <a:rPr lang="es-MX" b="1" dirty="0"/>
              <a:t>Scanner o rastreador Sistemas de radiofrecuencia (RFID).</a:t>
            </a:r>
          </a:p>
        </p:txBody>
      </p:sp>
    </p:spTree>
    <p:extLst>
      <p:ext uri="{BB962C8B-B14F-4D97-AF65-F5344CB8AC3E}">
        <p14:creationId xmlns:p14="http://schemas.microsoft.com/office/powerpoint/2010/main" val="15260576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79E9958-CD5D-8C7B-AD98-824F8D472B20}"/>
              </a:ext>
            </a:extLst>
          </p:cNvPr>
          <p:cNvSpPr>
            <a:spLocks noGrp="1"/>
          </p:cNvSpPr>
          <p:nvPr>
            <p:ph type="title"/>
          </p:nvPr>
        </p:nvSpPr>
        <p:spPr/>
        <p:txBody>
          <a:bodyPr/>
          <a:lstStyle/>
          <a:p>
            <a:r>
              <a:rPr lang="es-MX" dirty="0"/>
              <a:t>TECLADO</a:t>
            </a:r>
          </a:p>
        </p:txBody>
      </p:sp>
      <p:sp>
        <p:nvSpPr>
          <p:cNvPr id="3" name="Marcador de contenido 2">
            <a:extLst>
              <a:ext uri="{FF2B5EF4-FFF2-40B4-BE49-F238E27FC236}">
                <a16:creationId xmlns:a16="http://schemas.microsoft.com/office/drawing/2014/main" id="{C27E7F6D-3C80-42A7-23B0-65C456E8DDDD}"/>
              </a:ext>
            </a:extLst>
          </p:cNvPr>
          <p:cNvSpPr>
            <a:spLocks noGrp="1"/>
          </p:cNvSpPr>
          <p:nvPr>
            <p:ph idx="1"/>
          </p:nvPr>
        </p:nvSpPr>
        <p:spPr/>
        <p:txBody>
          <a:bodyPr>
            <a:normAutofit/>
          </a:bodyPr>
          <a:lstStyle/>
          <a:p>
            <a:pPr algn="just"/>
            <a:r>
              <a:rPr lang="es-MX" dirty="0"/>
              <a:t>Es un dispositivo </a:t>
            </a:r>
            <a:r>
              <a:rPr lang="es-MX" b="1" dirty="0"/>
              <a:t>análogo</a:t>
            </a:r>
            <a:r>
              <a:rPr lang="es-MX" dirty="0"/>
              <a:t> al de una máquina de escribir, correspondiendo cada tecla a uno o varios caracteres, funciones u órdenes. Para seleccionar uno de los caracteres de una tecla puede ser necesario pulsar simultáneamente dos o más teclas.</a:t>
            </a:r>
          </a:p>
          <a:p>
            <a:pPr algn="just"/>
            <a:r>
              <a:rPr lang="es-MX" dirty="0"/>
              <a:t>Al pulsar una tecla se cierra un conmutador que hay en el interior del teclado, esto hace que unos circuitos codificadores generen el código de E/S correspondiente al carácter seleccionado, apareciendo éste en la pantalla si no es un carácter de control.</a:t>
            </a:r>
          </a:p>
          <a:p>
            <a:pPr algn="just"/>
            <a:endParaRPr lang="es-MX" dirty="0"/>
          </a:p>
        </p:txBody>
      </p:sp>
      <p:pic>
        <p:nvPicPr>
          <p:cNvPr id="4" name="Imagen 3">
            <a:extLst>
              <a:ext uri="{FF2B5EF4-FFF2-40B4-BE49-F238E27FC236}">
                <a16:creationId xmlns:a16="http://schemas.microsoft.com/office/drawing/2014/main" id="{EC47A246-DDB6-E027-159C-F47B6B22AFE4}"/>
              </a:ext>
            </a:extLst>
          </p:cNvPr>
          <p:cNvPicPr>
            <a:picLocks noChangeAspect="1"/>
          </p:cNvPicPr>
          <p:nvPr/>
        </p:nvPicPr>
        <p:blipFill>
          <a:blip r:embed="rId2"/>
          <a:stretch>
            <a:fillRect/>
          </a:stretch>
        </p:blipFill>
        <p:spPr>
          <a:xfrm>
            <a:off x="4926182" y="4415440"/>
            <a:ext cx="2339636" cy="2339636"/>
          </a:xfrm>
          <a:prstGeom prst="rect">
            <a:avLst/>
          </a:prstGeom>
        </p:spPr>
      </p:pic>
    </p:spTree>
    <p:extLst>
      <p:ext uri="{BB962C8B-B14F-4D97-AF65-F5344CB8AC3E}">
        <p14:creationId xmlns:p14="http://schemas.microsoft.com/office/powerpoint/2010/main" val="7848066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413562-841D-665F-0C38-BD36622CCBEE}"/>
              </a:ext>
            </a:extLst>
          </p:cNvPr>
          <p:cNvSpPr>
            <a:spLocks noGrp="1"/>
          </p:cNvSpPr>
          <p:nvPr>
            <p:ph type="title"/>
          </p:nvPr>
        </p:nvSpPr>
        <p:spPr/>
        <p:txBody>
          <a:bodyPr/>
          <a:lstStyle/>
          <a:p>
            <a:r>
              <a:rPr lang="es-MX" dirty="0"/>
              <a:t>TECLADO</a:t>
            </a:r>
          </a:p>
        </p:txBody>
      </p:sp>
      <p:sp>
        <p:nvSpPr>
          <p:cNvPr id="3" name="Marcador de contenido 2">
            <a:extLst>
              <a:ext uri="{FF2B5EF4-FFF2-40B4-BE49-F238E27FC236}">
                <a16:creationId xmlns:a16="http://schemas.microsoft.com/office/drawing/2014/main" id="{3066E775-AE29-5783-32C8-B41FF8DA98B7}"/>
              </a:ext>
            </a:extLst>
          </p:cNvPr>
          <p:cNvSpPr>
            <a:spLocks noGrp="1"/>
          </p:cNvSpPr>
          <p:nvPr>
            <p:ph idx="1"/>
          </p:nvPr>
        </p:nvSpPr>
        <p:spPr>
          <a:xfrm>
            <a:off x="1097280" y="2108201"/>
            <a:ext cx="10058400" cy="4259942"/>
          </a:xfrm>
        </p:spPr>
        <p:txBody>
          <a:bodyPr>
            <a:normAutofit/>
          </a:bodyPr>
          <a:lstStyle/>
          <a:p>
            <a:r>
              <a:rPr lang="es-MX" dirty="0"/>
              <a:t>Los teclados contienen los siguientes bloques de teclas:</a:t>
            </a:r>
          </a:p>
          <a:p>
            <a:endParaRPr lang="es-MX" dirty="0"/>
          </a:p>
          <a:p>
            <a:pPr algn="just"/>
            <a:r>
              <a:rPr lang="es-MX" b="1" dirty="0"/>
              <a:t>Teclado principal: </a:t>
            </a:r>
            <a:r>
              <a:rPr lang="es-MX" dirty="0"/>
              <a:t>Contiene los caracteres alfabéticos, numéricos y especiales, como en una máquina de escribir convencional con alguno adicional. Hay teclados que también incluyen aquí caracteres gráficos.</a:t>
            </a:r>
          </a:p>
          <a:p>
            <a:pPr algn="just"/>
            <a:r>
              <a:rPr lang="es-MX" b="1" dirty="0"/>
              <a:t>Teclas de desplazamiento del cursor: </a:t>
            </a:r>
            <a:r>
              <a:rPr lang="es-MX" dirty="0"/>
              <a:t>Permiten mover el cursor en los cuatro sentidos, borrar un carácter o parte de una línea.</a:t>
            </a:r>
          </a:p>
          <a:p>
            <a:pPr algn="just"/>
            <a:r>
              <a:rPr lang="es-MX" b="1" dirty="0"/>
              <a:t>Teclado numérico: </a:t>
            </a:r>
            <a:r>
              <a:rPr lang="es-MX" dirty="0"/>
              <a:t>Es habitual en los teclados de ordenador que las teclas correspondientes a los caracteres numéricos (cifras decimales), signos de operaciones básicas (+, -, ...) y punto decimal estén repetidas para facilitar al usuario la introducción de datos numéricos.</a:t>
            </a:r>
          </a:p>
          <a:p>
            <a:endParaRPr lang="es-MX" dirty="0"/>
          </a:p>
        </p:txBody>
      </p:sp>
    </p:spTree>
    <p:extLst>
      <p:ext uri="{BB962C8B-B14F-4D97-AF65-F5344CB8AC3E}">
        <p14:creationId xmlns:p14="http://schemas.microsoft.com/office/powerpoint/2010/main" val="6569264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BE0210-CF5B-0A9D-4523-5E05C4BEE0A8}"/>
              </a:ext>
            </a:extLst>
          </p:cNvPr>
          <p:cNvSpPr>
            <a:spLocks noGrp="1"/>
          </p:cNvSpPr>
          <p:nvPr>
            <p:ph type="title"/>
          </p:nvPr>
        </p:nvSpPr>
        <p:spPr/>
        <p:txBody>
          <a:bodyPr/>
          <a:lstStyle/>
          <a:p>
            <a:r>
              <a:rPr lang="es-MX" dirty="0"/>
              <a:t>TECLADO</a:t>
            </a:r>
          </a:p>
        </p:txBody>
      </p:sp>
      <p:sp>
        <p:nvSpPr>
          <p:cNvPr id="3" name="Marcador de contenido 2">
            <a:extLst>
              <a:ext uri="{FF2B5EF4-FFF2-40B4-BE49-F238E27FC236}">
                <a16:creationId xmlns:a16="http://schemas.microsoft.com/office/drawing/2014/main" id="{A413518A-EED7-F80B-45C9-2CFD3F140BC9}"/>
              </a:ext>
            </a:extLst>
          </p:cNvPr>
          <p:cNvSpPr>
            <a:spLocks noGrp="1"/>
          </p:cNvSpPr>
          <p:nvPr>
            <p:ph idx="1"/>
          </p:nvPr>
        </p:nvSpPr>
        <p:spPr/>
        <p:txBody>
          <a:bodyPr/>
          <a:lstStyle/>
          <a:p>
            <a:pPr algn="just"/>
            <a:r>
              <a:rPr lang="es-MX" b="1" dirty="0"/>
              <a:t>Teclas de funciones: </a:t>
            </a:r>
            <a:r>
              <a:rPr lang="es-MX" dirty="0"/>
              <a:t>Son teclas cuyas funciones son definibles por el usuario o mediante un programa.</a:t>
            </a:r>
          </a:p>
          <a:p>
            <a:pPr algn="just"/>
            <a:r>
              <a:rPr lang="es-MX" b="1" dirty="0"/>
              <a:t>Teclas de funciones locales: </a:t>
            </a:r>
            <a:r>
              <a:rPr lang="es-MX" dirty="0"/>
              <a:t>Controlan funciones propias del terminal, como impresión del contenido de imagen cuando el ordenador está conectada a una impresora.</a:t>
            </a:r>
          </a:p>
          <a:p>
            <a:pPr algn="just"/>
            <a:r>
              <a:rPr lang="es-MX" dirty="0"/>
              <a:t>Se pueden </a:t>
            </a:r>
            <a:r>
              <a:rPr lang="es-MX" dirty="0" err="1"/>
              <a:t>encontar</a:t>
            </a:r>
            <a:r>
              <a:rPr lang="es-MX" dirty="0"/>
              <a:t> teclados con funcionalidades extras, ya sean individualmente o en conjunto, como lector de banda magnética, lector/grabador de tarjeta inteligente, conexión para escáner, detector biométrico, con iluminación, entre otras posibilidades.</a:t>
            </a:r>
          </a:p>
          <a:p>
            <a:endParaRPr lang="es-MX" dirty="0"/>
          </a:p>
        </p:txBody>
      </p:sp>
    </p:spTree>
    <p:extLst>
      <p:ext uri="{BB962C8B-B14F-4D97-AF65-F5344CB8AC3E}">
        <p14:creationId xmlns:p14="http://schemas.microsoft.com/office/powerpoint/2010/main" val="33428333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2F55AB-F7D5-F002-5F18-9A8EE880AF3D}"/>
              </a:ext>
            </a:extLst>
          </p:cNvPr>
          <p:cNvSpPr>
            <a:spLocks noGrp="1"/>
          </p:cNvSpPr>
          <p:nvPr>
            <p:ph type="title"/>
          </p:nvPr>
        </p:nvSpPr>
        <p:spPr/>
        <p:txBody>
          <a:bodyPr/>
          <a:lstStyle/>
          <a:p>
            <a:r>
              <a:rPr lang="es-MX" dirty="0"/>
              <a:t>CPU</a:t>
            </a:r>
          </a:p>
        </p:txBody>
      </p:sp>
      <p:sp>
        <p:nvSpPr>
          <p:cNvPr id="3" name="Marcador de contenido 2">
            <a:extLst>
              <a:ext uri="{FF2B5EF4-FFF2-40B4-BE49-F238E27FC236}">
                <a16:creationId xmlns:a16="http://schemas.microsoft.com/office/drawing/2014/main" id="{DEA228C0-24A6-C875-9DF9-4A41D0022B7C}"/>
              </a:ext>
            </a:extLst>
          </p:cNvPr>
          <p:cNvSpPr>
            <a:spLocks noGrp="1"/>
          </p:cNvSpPr>
          <p:nvPr>
            <p:ph idx="1"/>
          </p:nvPr>
        </p:nvSpPr>
        <p:spPr/>
        <p:txBody>
          <a:bodyPr>
            <a:normAutofit lnSpcReduction="10000"/>
          </a:bodyPr>
          <a:lstStyle/>
          <a:p>
            <a:pPr algn="just"/>
            <a:r>
              <a:rPr lang="es-MX" dirty="0"/>
              <a:t>El CPU consta de tres partes.</a:t>
            </a:r>
          </a:p>
          <a:p>
            <a:pPr algn="just"/>
            <a:r>
              <a:rPr lang="es-MX" b="1" dirty="0"/>
              <a:t>La unidad aritmético/lógica</a:t>
            </a:r>
            <a:r>
              <a:rPr lang="es-MX" dirty="0"/>
              <a:t>, que contiene los circuitos que realizan las operaciones con los datos (como por ejemplo sumas y restas).</a:t>
            </a:r>
          </a:p>
          <a:p>
            <a:pPr algn="just"/>
            <a:r>
              <a:rPr lang="es-MX" dirty="0"/>
              <a:t>La </a:t>
            </a:r>
            <a:r>
              <a:rPr lang="es-MX" b="1" dirty="0"/>
              <a:t>unidad de control</a:t>
            </a:r>
            <a:r>
              <a:rPr lang="es-MX" dirty="0"/>
              <a:t>, es la encargada de la función de dirección central. Realiza la Interpretación de las instrucciones del programa. Es el encargado de hacer las indicaciones de las acciones que debe realizar en cada caso y asigna las tareas a las distintas partes del conjunto.</a:t>
            </a:r>
          </a:p>
          <a:p>
            <a:pPr algn="just"/>
            <a:r>
              <a:rPr lang="es-MX" dirty="0"/>
              <a:t>Unidad de registros, contiene celdas de almacenamiento de datos (similares a las celdas de la memoria principal), denominadas </a:t>
            </a:r>
            <a:r>
              <a:rPr lang="es-MX" b="1" dirty="0"/>
              <a:t>registros, </a:t>
            </a:r>
            <a:r>
              <a:rPr lang="es-MX" dirty="0"/>
              <a:t>que se emplean para almacenar temporalmente la información dentro de la CPU.</a:t>
            </a:r>
            <a:endParaRPr lang="es-MX" b="1" dirty="0"/>
          </a:p>
          <a:p>
            <a:endParaRPr lang="es-MX" dirty="0"/>
          </a:p>
        </p:txBody>
      </p:sp>
    </p:spTree>
    <p:extLst>
      <p:ext uri="{BB962C8B-B14F-4D97-AF65-F5344CB8AC3E}">
        <p14:creationId xmlns:p14="http://schemas.microsoft.com/office/powerpoint/2010/main" val="2801591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610A24-35EE-518E-55DA-989B72C8B6ED}"/>
              </a:ext>
            </a:extLst>
          </p:cNvPr>
          <p:cNvSpPr>
            <a:spLocks noGrp="1"/>
          </p:cNvSpPr>
          <p:nvPr>
            <p:ph type="title"/>
          </p:nvPr>
        </p:nvSpPr>
        <p:spPr/>
        <p:txBody>
          <a:bodyPr/>
          <a:lstStyle/>
          <a:p>
            <a:r>
              <a:rPr lang="es-MX" dirty="0"/>
              <a:t>Ratón (Mouse)</a:t>
            </a:r>
          </a:p>
        </p:txBody>
      </p:sp>
      <p:sp>
        <p:nvSpPr>
          <p:cNvPr id="3" name="Marcador de contenido 2">
            <a:extLst>
              <a:ext uri="{FF2B5EF4-FFF2-40B4-BE49-F238E27FC236}">
                <a16:creationId xmlns:a16="http://schemas.microsoft.com/office/drawing/2014/main" id="{8B7BD3B8-6B79-0EA4-11BB-51A8F145BBA8}"/>
              </a:ext>
            </a:extLst>
          </p:cNvPr>
          <p:cNvSpPr>
            <a:spLocks noGrp="1"/>
          </p:cNvSpPr>
          <p:nvPr>
            <p:ph idx="1"/>
          </p:nvPr>
        </p:nvSpPr>
        <p:spPr>
          <a:xfrm>
            <a:off x="1097280" y="2108201"/>
            <a:ext cx="10058400" cy="4243613"/>
          </a:xfrm>
        </p:spPr>
        <p:txBody>
          <a:bodyPr/>
          <a:lstStyle/>
          <a:p>
            <a:pPr algn="just"/>
            <a:r>
              <a:rPr lang="es-MX" dirty="0"/>
              <a:t>El ratón es un pequeño periférico que inicialmente tenían una esfera que puede girar libremente, se acciona haciéndola rodar sobre una superficie plana. Los modernos se basan en un sistema óptico de diodo o láser de infrarrojo en lugar de la bola.</a:t>
            </a:r>
          </a:p>
          <a:p>
            <a:pPr algn="just"/>
            <a:r>
              <a:rPr lang="es-MX" dirty="0"/>
              <a:t>En el momento de activar el ratón, se asocia su posición con la del cursor en la pantalla y si lo desplazamos sobre una superficie, el cursor seguirá dichos movimientos. Actualmente es imprescindible en los entornos gráficos.</a:t>
            </a:r>
          </a:p>
          <a:p>
            <a:pPr algn="just"/>
            <a:r>
              <a:rPr lang="es-MX" dirty="0"/>
              <a:t>La conexión con el ordenador, tanto del teclado como del ratón es a través de la interface USB con cable o mediante sistemas inalámbricos infrarrojos o de radiofrecuencias.</a:t>
            </a:r>
          </a:p>
        </p:txBody>
      </p:sp>
    </p:spTree>
    <p:extLst>
      <p:ext uri="{BB962C8B-B14F-4D97-AF65-F5344CB8AC3E}">
        <p14:creationId xmlns:p14="http://schemas.microsoft.com/office/powerpoint/2010/main" val="25403141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34FB46-65B5-5685-73E8-3AC7AB2F0469}"/>
              </a:ext>
            </a:extLst>
          </p:cNvPr>
          <p:cNvSpPr>
            <a:spLocks noGrp="1"/>
          </p:cNvSpPr>
          <p:nvPr>
            <p:ph type="title"/>
          </p:nvPr>
        </p:nvSpPr>
        <p:spPr/>
        <p:txBody>
          <a:bodyPr/>
          <a:lstStyle/>
          <a:p>
            <a:r>
              <a:rPr lang="es-MX" dirty="0"/>
              <a:t>RECONOCEDORES DE VOZ</a:t>
            </a:r>
          </a:p>
        </p:txBody>
      </p:sp>
      <p:sp>
        <p:nvSpPr>
          <p:cNvPr id="3" name="Marcador de contenido 2">
            <a:extLst>
              <a:ext uri="{FF2B5EF4-FFF2-40B4-BE49-F238E27FC236}">
                <a16:creationId xmlns:a16="http://schemas.microsoft.com/office/drawing/2014/main" id="{E654CF00-D155-2C76-E98E-1100E7170485}"/>
              </a:ext>
            </a:extLst>
          </p:cNvPr>
          <p:cNvSpPr>
            <a:spLocks noGrp="1"/>
          </p:cNvSpPr>
          <p:nvPr>
            <p:ph idx="1"/>
          </p:nvPr>
        </p:nvSpPr>
        <p:spPr/>
        <p:txBody>
          <a:bodyPr>
            <a:normAutofit/>
          </a:bodyPr>
          <a:lstStyle/>
          <a:p>
            <a:pPr marL="0" indent="0" algn="just">
              <a:buNone/>
            </a:pPr>
            <a:r>
              <a:rPr lang="es-MX" dirty="0"/>
              <a:t>Uno de los campos de investigación actual es el reconocimiento de la voz. Se pretende una comunicación directa del hombre con el ordenador, sin necesidad de transcribir la información a través de un teclado u otros sistemas.</a:t>
            </a:r>
          </a:p>
          <a:p>
            <a:pPr marL="0" indent="0" algn="just">
              <a:buNone/>
            </a:pPr>
            <a:r>
              <a:rPr lang="es-MX" dirty="0"/>
              <a:t>Usualmente los dispositivos de reconocimiento de la voz o de la palabra tratan de identificar fonemas o palabras dentro de un vocabulario muy limitado.</a:t>
            </a:r>
          </a:p>
          <a:p>
            <a:pPr marL="0" indent="0">
              <a:buNone/>
            </a:pPr>
            <a:r>
              <a:rPr lang="es-MX" dirty="0"/>
              <a:t>Un fonema es un sonido simple o unidad del lenguaje hablado. </a:t>
            </a:r>
          </a:p>
        </p:txBody>
      </p:sp>
    </p:spTree>
    <p:extLst>
      <p:ext uri="{BB962C8B-B14F-4D97-AF65-F5344CB8AC3E}">
        <p14:creationId xmlns:p14="http://schemas.microsoft.com/office/powerpoint/2010/main" val="3565832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C01D1DA-7D5A-2839-A827-7742EEE0CB54}"/>
              </a:ext>
            </a:extLst>
          </p:cNvPr>
          <p:cNvSpPr>
            <a:spLocks noGrp="1"/>
          </p:cNvSpPr>
          <p:nvPr>
            <p:ph type="title"/>
          </p:nvPr>
        </p:nvSpPr>
        <p:spPr/>
        <p:txBody>
          <a:bodyPr/>
          <a:lstStyle/>
          <a:p>
            <a:r>
              <a:rPr lang="es-MX" dirty="0"/>
              <a:t>RECONOCIMIENTO DE VOZ</a:t>
            </a:r>
          </a:p>
        </p:txBody>
      </p:sp>
      <p:sp>
        <p:nvSpPr>
          <p:cNvPr id="3" name="Marcador de contenido 2">
            <a:extLst>
              <a:ext uri="{FF2B5EF4-FFF2-40B4-BE49-F238E27FC236}">
                <a16:creationId xmlns:a16="http://schemas.microsoft.com/office/drawing/2014/main" id="{153CF692-8107-274F-B4B0-7023F6C67E49}"/>
              </a:ext>
            </a:extLst>
          </p:cNvPr>
          <p:cNvSpPr>
            <a:spLocks noGrp="1"/>
          </p:cNvSpPr>
          <p:nvPr>
            <p:ph idx="1"/>
          </p:nvPr>
        </p:nvSpPr>
        <p:spPr/>
        <p:txBody>
          <a:bodyPr>
            <a:normAutofit/>
          </a:bodyPr>
          <a:lstStyle/>
          <a:p>
            <a:r>
              <a:rPr lang="es-MX" dirty="0"/>
              <a:t>Existen dos tipos de unidades de reconocimiento de voz:</a:t>
            </a:r>
          </a:p>
          <a:p>
            <a:endParaRPr lang="es-MX" dirty="0"/>
          </a:p>
          <a:p>
            <a:pPr algn="just"/>
            <a:r>
              <a:rPr lang="es-MX" b="1" dirty="0"/>
              <a:t>Dependientes del usuario: </a:t>
            </a:r>
            <a:r>
              <a:rPr lang="es-MX" dirty="0"/>
              <a:t>En estos sistemas es necesario someter al dispositivo a un período de aprendizaje o programación, al cabo del cual puede reconocer palabras del usuario. En el período de aprendizaje el sistema retiene o memoriza las características o peculiaridades de los sonidos emitidos por el locutor, y que luego tendrá que identificar.</a:t>
            </a:r>
          </a:p>
          <a:p>
            <a:endParaRPr lang="es-MX" dirty="0"/>
          </a:p>
          <a:p>
            <a:endParaRPr lang="es-MX" dirty="0"/>
          </a:p>
        </p:txBody>
      </p:sp>
    </p:spTree>
    <p:extLst>
      <p:ext uri="{BB962C8B-B14F-4D97-AF65-F5344CB8AC3E}">
        <p14:creationId xmlns:p14="http://schemas.microsoft.com/office/powerpoint/2010/main" val="21740656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27A527-30E6-9BCD-4990-96FBB3BFBF00}"/>
              </a:ext>
            </a:extLst>
          </p:cNvPr>
          <p:cNvSpPr>
            <a:spLocks noGrp="1"/>
          </p:cNvSpPr>
          <p:nvPr>
            <p:ph type="title"/>
          </p:nvPr>
        </p:nvSpPr>
        <p:spPr/>
        <p:txBody>
          <a:bodyPr/>
          <a:lstStyle/>
          <a:p>
            <a:r>
              <a:rPr lang="es-MX" dirty="0"/>
              <a:t>Reconocimiento de voz</a:t>
            </a:r>
          </a:p>
        </p:txBody>
      </p:sp>
      <p:sp>
        <p:nvSpPr>
          <p:cNvPr id="3" name="Marcador de contenido 2">
            <a:extLst>
              <a:ext uri="{FF2B5EF4-FFF2-40B4-BE49-F238E27FC236}">
                <a16:creationId xmlns:a16="http://schemas.microsoft.com/office/drawing/2014/main" id="{CFC1AB4C-D32E-688B-A222-9A76B60FA652}"/>
              </a:ext>
            </a:extLst>
          </p:cNvPr>
          <p:cNvSpPr>
            <a:spLocks noGrp="1"/>
          </p:cNvSpPr>
          <p:nvPr>
            <p:ph idx="1"/>
          </p:nvPr>
        </p:nvSpPr>
        <p:spPr/>
        <p:txBody>
          <a:bodyPr/>
          <a:lstStyle/>
          <a:p>
            <a:pPr marL="0" indent="0" algn="just">
              <a:buNone/>
            </a:pPr>
            <a:r>
              <a:rPr lang="es-MX" b="1" dirty="0"/>
              <a:t>Independientes del usuario: </a:t>
            </a:r>
            <a:r>
              <a:rPr lang="es-MX" dirty="0"/>
              <a:t>Estos sistemas están más difundidos, pero el vocabulario que reconocen suele ser muy limitado. Los parámetros de las palabras que identifican vienen ya memorizados al adquirir la unidad. </a:t>
            </a:r>
          </a:p>
          <a:p>
            <a:pPr marL="0" indent="0" algn="just">
              <a:buNone/>
            </a:pPr>
            <a:r>
              <a:rPr lang="es-MX" dirty="0"/>
              <a:t>Son utilizados, por ejemplo, para definir el movimiento de cierto tipo de robots. En este caso el operador da verbalmente órdenes elegidas de un repertorio muy limitado, como puede ser: para, anda, arriba, abajo,... La unidad cuando capta un sonido comprueba si corresponde a uno de los del repertorio. En caso de identificación se transmite a la ordenador central la información necesaria para la ejecución del programa que pone en marcha y controla la acción requerida.</a:t>
            </a:r>
          </a:p>
          <a:p>
            <a:endParaRPr lang="es-MX" dirty="0"/>
          </a:p>
        </p:txBody>
      </p:sp>
    </p:spTree>
    <p:extLst>
      <p:ext uri="{BB962C8B-B14F-4D97-AF65-F5344CB8AC3E}">
        <p14:creationId xmlns:p14="http://schemas.microsoft.com/office/powerpoint/2010/main" val="50788844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C756452-E5A7-1C03-1580-3BE97E85C913}"/>
              </a:ext>
            </a:extLst>
          </p:cNvPr>
          <p:cNvSpPr>
            <a:spLocks noGrp="1"/>
          </p:cNvSpPr>
          <p:nvPr>
            <p:ph type="title"/>
          </p:nvPr>
        </p:nvSpPr>
        <p:spPr/>
        <p:txBody>
          <a:bodyPr/>
          <a:lstStyle/>
          <a:p>
            <a:r>
              <a:rPr lang="es-MX" dirty="0"/>
              <a:t>SISTEMAS BIOMÉTRICOS</a:t>
            </a:r>
          </a:p>
        </p:txBody>
      </p:sp>
      <p:sp>
        <p:nvSpPr>
          <p:cNvPr id="3" name="Marcador de contenido 2">
            <a:extLst>
              <a:ext uri="{FF2B5EF4-FFF2-40B4-BE49-F238E27FC236}">
                <a16:creationId xmlns:a16="http://schemas.microsoft.com/office/drawing/2014/main" id="{37E67D18-8D3C-C709-FA15-3DD0B37A01A1}"/>
              </a:ext>
            </a:extLst>
          </p:cNvPr>
          <p:cNvSpPr>
            <a:spLocks noGrp="1"/>
          </p:cNvSpPr>
          <p:nvPr>
            <p:ph idx="1"/>
          </p:nvPr>
        </p:nvSpPr>
        <p:spPr/>
        <p:txBody>
          <a:bodyPr/>
          <a:lstStyle/>
          <a:p>
            <a:pPr algn="just"/>
            <a:r>
              <a:rPr lang="es-MX" dirty="0"/>
              <a:t>Las tecnologías de identificación biométricas no son nuevas (se puede mencionar como ejemplo a la identificación de huellas dactilares) pero en cuanto a sofisticación tecnológica es un campo muy amplio para explorar. </a:t>
            </a:r>
          </a:p>
          <a:p>
            <a:pPr algn="just"/>
            <a:r>
              <a:rPr lang="es-MX" dirty="0"/>
              <a:t>Estas tecnologías se utilizan generalmente para aplicaciones de control de acceso y seguridad. Información sobre alguna característica fisiológica es digitalizada y almacenada en el ordenador, esta información se emplea como un medio de identificación personal.</a:t>
            </a:r>
          </a:p>
        </p:txBody>
      </p:sp>
      <p:pic>
        <p:nvPicPr>
          <p:cNvPr id="4" name="Imagen 3">
            <a:extLst>
              <a:ext uri="{FF2B5EF4-FFF2-40B4-BE49-F238E27FC236}">
                <a16:creationId xmlns:a16="http://schemas.microsoft.com/office/drawing/2014/main" id="{2EF4EB4F-FA5B-0C06-487D-09B0E7EEEDBA}"/>
              </a:ext>
            </a:extLst>
          </p:cNvPr>
          <p:cNvPicPr>
            <a:picLocks noChangeAspect="1"/>
          </p:cNvPicPr>
          <p:nvPr/>
        </p:nvPicPr>
        <p:blipFill>
          <a:blip r:embed="rId2"/>
          <a:stretch>
            <a:fillRect/>
          </a:stretch>
        </p:blipFill>
        <p:spPr>
          <a:xfrm>
            <a:off x="4530305" y="4442602"/>
            <a:ext cx="3131389" cy="2348542"/>
          </a:xfrm>
          <a:prstGeom prst="rect">
            <a:avLst/>
          </a:prstGeom>
        </p:spPr>
      </p:pic>
    </p:spTree>
    <p:extLst>
      <p:ext uri="{BB962C8B-B14F-4D97-AF65-F5344CB8AC3E}">
        <p14:creationId xmlns:p14="http://schemas.microsoft.com/office/powerpoint/2010/main" val="28181491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C3800A-A7F7-3D3A-0A8C-88F1818B6596}"/>
              </a:ext>
            </a:extLst>
          </p:cNvPr>
          <p:cNvSpPr>
            <a:spLocks noGrp="1"/>
          </p:cNvSpPr>
          <p:nvPr>
            <p:ph type="title"/>
          </p:nvPr>
        </p:nvSpPr>
        <p:spPr/>
        <p:txBody>
          <a:bodyPr/>
          <a:lstStyle/>
          <a:p>
            <a:r>
              <a:rPr lang="es-MX" dirty="0"/>
              <a:t>SISTEMAS BIOMÉTRICOS</a:t>
            </a:r>
          </a:p>
        </p:txBody>
      </p:sp>
      <p:sp>
        <p:nvSpPr>
          <p:cNvPr id="3" name="Marcador de contenido 2">
            <a:extLst>
              <a:ext uri="{FF2B5EF4-FFF2-40B4-BE49-F238E27FC236}">
                <a16:creationId xmlns:a16="http://schemas.microsoft.com/office/drawing/2014/main" id="{2731C0F5-5EB4-D80B-3E35-E40899404A62}"/>
              </a:ext>
            </a:extLst>
          </p:cNvPr>
          <p:cNvSpPr>
            <a:spLocks noGrp="1"/>
          </p:cNvSpPr>
          <p:nvPr>
            <p:ph idx="1"/>
          </p:nvPr>
        </p:nvSpPr>
        <p:spPr>
          <a:xfrm>
            <a:off x="1097280" y="2108201"/>
            <a:ext cx="10058400" cy="4378863"/>
          </a:xfrm>
        </p:spPr>
        <p:txBody>
          <a:bodyPr>
            <a:normAutofit/>
          </a:bodyPr>
          <a:lstStyle/>
          <a:p>
            <a:pPr>
              <a:buFont typeface="Wingdings" panose="05000000000000000000" pitchFamily="2" charset="2"/>
              <a:buChar char="v"/>
            </a:pPr>
            <a:r>
              <a:rPr lang="es-MX" sz="2800" dirty="0"/>
              <a:t> Reconocimiento de iris.</a:t>
            </a:r>
          </a:p>
          <a:p>
            <a:pPr>
              <a:buFont typeface="Wingdings" panose="05000000000000000000" pitchFamily="2" charset="2"/>
              <a:buChar char="v"/>
            </a:pPr>
            <a:r>
              <a:rPr lang="es-MX" sz="2800" dirty="0"/>
              <a:t> Reflexión retinal</a:t>
            </a:r>
          </a:p>
          <a:p>
            <a:pPr>
              <a:buFont typeface="Wingdings" panose="05000000000000000000" pitchFamily="2" charset="2"/>
              <a:buChar char="v"/>
            </a:pPr>
            <a:r>
              <a:rPr lang="es-MX" sz="2800" dirty="0"/>
              <a:t> Geometría de la mano</a:t>
            </a:r>
          </a:p>
          <a:p>
            <a:pPr>
              <a:buFont typeface="Wingdings" panose="05000000000000000000" pitchFamily="2" charset="2"/>
              <a:buChar char="v"/>
            </a:pPr>
            <a:r>
              <a:rPr lang="es-MX" sz="2800" dirty="0"/>
              <a:t> Geometría facial</a:t>
            </a:r>
          </a:p>
          <a:p>
            <a:pPr>
              <a:buFont typeface="Wingdings" panose="05000000000000000000" pitchFamily="2" charset="2"/>
              <a:buChar char="v"/>
            </a:pPr>
            <a:r>
              <a:rPr lang="es-MX" sz="2800" dirty="0"/>
              <a:t> Huellas dactilares</a:t>
            </a:r>
          </a:p>
          <a:p>
            <a:pPr>
              <a:buFont typeface="Wingdings" panose="05000000000000000000" pitchFamily="2" charset="2"/>
              <a:buChar char="v"/>
            </a:pPr>
            <a:r>
              <a:rPr lang="es-MX" sz="2800" dirty="0"/>
              <a:t> Patrón de voz</a:t>
            </a:r>
          </a:p>
          <a:p>
            <a:pPr marL="0" indent="0">
              <a:buNone/>
            </a:pPr>
            <a:endParaRPr lang="es-MX" dirty="0"/>
          </a:p>
        </p:txBody>
      </p:sp>
    </p:spTree>
    <p:extLst>
      <p:ext uri="{BB962C8B-B14F-4D97-AF65-F5344CB8AC3E}">
        <p14:creationId xmlns:p14="http://schemas.microsoft.com/office/powerpoint/2010/main" val="27115537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3C49E1-4D65-BD96-8BA5-A41333616C0D}"/>
              </a:ext>
            </a:extLst>
          </p:cNvPr>
          <p:cNvSpPr>
            <a:spLocks noGrp="1"/>
          </p:cNvSpPr>
          <p:nvPr>
            <p:ph type="title"/>
          </p:nvPr>
        </p:nvSpPr>
        <p:spPr/>
        <p:txBody>
          <a:bodyPr>
            <a:normAutofit/>
          </a:bodyPr>
          <a:lstStyle/>
          <a:p>
            <a:r>
              <a:rPr lang="es-MX" dirty="0"/>
              <a:t>SISTEMAS DE RADIOFRECUENCIA (RFID)</a:t>
            </a:r>
          </a:p>
        </p:txBody>
      </p:sp>
      <p:sp>
        <p:nvSpPr>
          <p:cNvPr id="3" name="Marcador de contenido 2">
            <a:extLst>
              <a:ext uri="{FF2B5EF4-FFF2-40B4-BE49-F238E27FC236}">
                <a16:creationId xmlns:a16="http://schemas.microsoft.com/office/drawing/2014/main" id="{4ADB47B4-0BFD-4C57-7C3D-9C62D51D63A2}"/>
              </a:ext>
            </a:extLst>
          </p:cNvPr>
          <p:cNvSpPr>
            <a:spLocks noGrp="1"/>
          </p:cNvSpPr>
          <p:nvPr>
            <p:ph idx="1"/>
          </p:nvPr>
        </p:nvSpPr>
        <p:spPr/>
        <p:txBody>
          <a:bodyPr>
            <a:normAutofit/>
          </a:bodyPr>
          <a:lstStyle/>
          <a:p>
            <a:pPr marL="0" indent="0" algn="just">
              <a:buNone/>
            </a:pPr>
            <a:r>
              <a:rPr lang="es-MX" dirty="0"/>
              <a:t>La tecnología de identificación por radio frecuencia (RFID) es un método electrónico de asignar un código de información a un producto, proceso o persona y usar estos datos para identificar o acceder a información adicional al respecto.</a:t>
            </a:r>
          </a:p>
          <a:p>
            <a:pPr marL="0" indent="0" algn="just">
              <a:buNone/>
            </a:pPr>
            <a:r>
              <a:rPr lang="es-MX" dirty="0"/>
              <a:t>Los sistemas de identificación por radio frecuencia consisten generalmente de dos componentes:</a:t>
            </a:r>
          </a:p>
          <a:p>
            <a:pPr marL="0" indent="0" algn="just">
              <a:buNone/>
            </a:pPr>
            <a:endParaRPr lang="es-MX" dirty="0"/>
          </a:p>
          <a:p>
            <a:pPr marL="0" indent="0" algn="just">
              <a:buNone/>
            </a:pPr>
            <a:r>
              <a:rPr lang="es-MX" dirty="0"/>
              <a:t>El "</a:t>
            </a:r>
            <a:r>
              <a:rPr lang="es-MX" b="1" dirty="0"/>
              <a:t>transponder</a:t>
            </a:r>
            <a:r>
              <a:rPr lang="es-MX" dirty="0"/>
              <a:t>" que esta de alguna manera unido al elemento a ser identificado.</a:t>
            </a:r>
          </a:p>
          <a:p>
            <a:pPr marL="0" indent="0" algn="just">
              <a:buNone/>
            </a:pPr>
            <a:endParaRPr lang="es-MX" dirty="0"/>
          </a:p>
          <a:p>
            <a:pPr marL="0" indent="0" algn="just">
              <a:buNone/>
            </a:pPr>
            <a:r>
              <a:rPr lang="es-MX" dirty="0"/>
              <a:t>El </a:t>
            </a:r>
            <a:r>
              <a:rPr lang="es-MX" b="1" dirty="0"/>
              <a:t>lector</a:t>
            </a:r>
            <a:r>
              <a:rPr lang="es-MX" dirty="0"/>
              <a:t> que detecta la identidad del transponder.</a:t>
            </a:r>
          </a:p>
        </p:txBody>
      </p:sp>
    </p:spTree>
    <p:extLst>
      <p:ext uri="{BB962C8B-B14F-4D97-AF65-F5344CB8AC3E}">
        <p14:creationId xmlns:p14="http://schemas.microsoft.com/office/powerpoint/2010/main" val="4746485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AC47B9-3BD0-99A1-BC55-52ED664D86E1}"/>
              </a:ext>
            </a:extLst>
          </p:cNvPr>
          <p:cNvSpPr>
            <a:spLocks noGrp="1"/>
          </p:cNvSpPr>
          <p:nvPr>
            <p:ph type="title"/>
          </p:nvPr>
        </p:nvSpPr>
        <p:spPr/>
        <p:txBody>
          <a:bodyPr/>
          <a:lstStyle/>
          <a:p>
            <a:r>
              <a:rPr lang="es-MX" dirty="0"/>
              <a:t>SISTEMAS DE RADIOFRECUENCIA (RFID)</a:t>
            </a:r>
          </a:p>
        </p:txBody>
      </p:sp>
      <p:sp>
        <p:nvSpPr>
          <p:cNvPr id="3" name="Marcador de contenido 2">
            <a:extLst>
              <a:ext uri="{FF2B5EF4-FFF2-40B4-BE49-F238E27FC236}">
                <a16:creationId xmlns:a16="http://schemas.microsoft.com/office/drawing/2014/main" id="{A883597E-642E-384A-59DF-4693A6AF81DE}"/>
              </a:ext>
            </a:extLst>
          </p:cNvPr>
          <p:cNvSpPr>
            <a:spLocks noGrp="1"/>
          </p:cNvSpPr>
          <p:nvPr>
            <p:ph idx="1"/>
          </p:nvPr>
        </p:nvSpPr>
        <p:spPr>
          <a:xfrm>
            <a:off x="1097280" y="2108201"/>
            <a:ext cx="10058400" cy="3878531"/>
          </a:xfrm>
        </p:spPr>
        <p:txBody>
          <a:bodyPr/>
          <a:lstStyle/>
          <a:p>
            <a:pPr marL="0" indent="0" algn="just">
              <a:buNone/>
            </a:pPr>
            <a:r>
              <a:rPr lang="es-MX" dirty="0"/>
              <a:t>En algunos casos los </a:t>
            </a:r>
            <a:r>
              <a:rPr lang="es-MX" b="1" dirty="0" err="1"/>
              <a:t>transponders</a:t>
            </a:r>
            <a:r>
              <a:rPr lang="es-MX" dirty="0"/>
              <a:t> pueden ser programados para retransmitir un dato que representa su identidad. En otros casos tiene un funcionamiento discreto (</a:t>
            </a:r>
            <a:r>
              <a:rPr lang="es-MX" b="1" dirty="0"/>
              <a:t>ON/OFF</a:t>
            </a:r>
            <a:r>
              <a:rPr lang="es-MX" dirty="0"/>
              <a:t>) como los antirrobo que se ponen en las prendas de vestir de los comercios.</a:t>
            </a:r>
          </a:p>
          <a:p>
            <a:pPr marL="0" indent="0" algn="just">
              <a:buNone/>
            </a:pPr>
            <a:r>
              <a:rPr lang="es-MX" dirty="0"/>
              <a:t>El funcionamiento de los dispositivos de RF/ID se realiza a frecuencias entre los </a:t>
            </a:r>
            <a:r>
              <a:rPr lang="es-MX" b="1" dirty="0"/>
              <a:t>50 KHz </a:t>
            </a:r>
            <a:r>
              <a:rPr lang="es-MX" dirty="0"/>
              <a:t>y </a:t>
            </a:r>
            <a:r>
              <a:rPr lang="es-MX" b="1" dirty="0"/>
              <a:t>2.5 GHz </a:t>
            </a:r>
            <a:r>
              <a:rPr lang="es-MX" dirty="0"/>
              <a:t>y a </a:t>
            </a:r>
            <a:r>
              <a:rPr lang="es-MX" b="1" dirty="0"/>
              <a:t>baja potencia</a:t>
            </a:r>
            <a:r>
              <a:rPr lang="es-MX" dirty="0"/>
              <a:t>. </a:t>
            </a:r>
          </a:p>
          <a:p>
            <a:pPr marL="0" indent="0" algn="just">
              <a:buNone/>
            </a:pPr>
            <a:r>
              <a:rPr lang="es-MX" dirty="0"/>
              <a:t>Las unidades que funcionan a bajas frecuencias (</a:t>
            </a:r>
            <a:r>
              <a:rPr lang="es-MX" b="1" dirty="0"/>
              <a:t>50 KHz-14 MHz</a:t>
            </a:r>
            <a:r>
              <a:rPr lang="es-MX" dirty="0"/>
              <a:t>) son de bajo costo, corto alcance, y resistentes al "ruido " entre otras características. No se requiere de licencia para operar a este rango de frecuencia. </a:t>
            </a:r>
          </a:p>
          <a:p>
            <a:pPr marL="0" indent="0" algn="just">
              <a:buNone/>
            </a:pPr>
            <a:r>
              <a:rPr lang="es-MX" dirty="0"/>
              <a:t>Las que operan a frecuencias mas altas (14 MHz-2.5 GHz), son el otro lado de la medalla.</a:t>
            </a:r>
          </a:p>
        </p:txBody>
      </p:sp>
    </p:spTree>
    <p:extLst>
      <p:ext uri="{BB962C8B-B14F-4D97-AF65-F5344CB8AC3E}">
        <p14:creationId xmlns:p14="http://schemas.microsoft.com/office/powerpoint/2010/main" val="39871260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255B500-D860-A00A-8FC2-A77BFFCC3F6C}"/>
              </a:ext>
            </a:extLst>
          </p:cNvPr>
          <p:cNvSpPr>
            <a:spLocks noGrp="1"/>
          </p:cNvSpPr>
          <p:nvPr>
            <p:ph type="title"/>
          </p:nvPr>
        </p:nvSpPr>
        <p:spPr/>
        <p:txBody>
          <a:bodyPr/>
          <a:lstStyle/>
          <a:p>
            <a:r>
              <a:rPr lang="es-MX" dirty="0"/>
              <a:t>LECTOR OPTICO</a:t>
            </a:r>
          </a:p>
        </p:txBody>
      </p:sp>
      <p:sp>
        <p:nvSpPr>
          <p:cNvPr id="3" name="Marcador de contenido 2">
            <a:extLst>
              <a:ext uri="{FF2B5EF4-FFF2-40B4-BE49-F238E27FC236}">
                <a16:creationId xmlns:a16="http://schemas.microsoft.com/office/drawing/2014/main" id="{36E62D36-A9D5-3C9D-B98D-9C35106B9577}"/>
              </a:ext>
            </a:extLst>
          </p:cNvPr>
          <p:cNvSpPr>
            <a:spLocks noGrp="1"/>
          </p:cNvSpPr>
          <p:nvPr>
            <p:ph idx="1"/>
          </p:nvPr>
        </p:nvSpPr>
        <p:spPr/>
        <p:txBody>
          <a:bodyPr>
            <a:normAutofit/>
          </a:bodyPr>
          <a:lstStyle/>
          <a:p>
            <a:r>
              <a:rPr lang="es-MX" b="1" dirty="0"/>
              <a:t>LECTOR DE MARCAS</a:t>
            </a:r>
          </a:p>
          <a:p>
            <a:pPr marL="0" indent="0" algn="just">
              <a:buNone/>
            </a:pPr>
            <a:r>
              <a:rPr lang="es-MX" dirty="0"/>
              <a:t>Los lectores ópticos de marcas son sistemas que aceptan información escrita a mano y la transforman en datos binarios inteligibles por el ordenador.</a:t>
            </a:r>
          </a:p>
          <a:p>
            <a:pPr marL="0" indent="0" algn="just">
              <a:buNone/>
            </a:pPr>
            <a:r>
              <a:rPr lang="es-MX" dirty="0"/>
              <a:t>El usuario se limita a marcar con su lápiz ciertas áreas preestablecidas del documento que representan posibles opciones. Estos documentos pueden ser leídos posteriormente, a gran velocidad, por un ordenador con un lector óptico de marcas, que detecta las zonas preestablecidas que están marcadas. Esta forma de introducir datos es útil, por ejemplo, para corregir exámenes de tipo test, escrutar quinielas, valorar encuestas, etc.</a:t>
            </a:r>
          </a:p>
          <a:p>
            <a:endParaRPr lang="es-MX" dirty="0"/>
          </a:p>
        </p:txBody>
      </p:sp>
    </p:spTree>
    <p:extLst>
      <p:ext uri="{BB962C8B-B14F-4D97-AF65-F5344CB8AC3E}">
        <p14:creationId xmlns:p14="http://schemas.microsoft.com/office/powerpoint/2010/main" val="15770415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C3E9C7-6228-97EC-494F-C78AAFE3446A}"/>
              </a:ext>
            </a:extLst>
          </p:cNvPr>
          <p:cNvSpPr>
            <a:spLocks noGrp="1"/>
          </p:cNvSpPr>
          <p:nvPr>
            <p:ph type="title"/>
          </p:nvPr>
        </p:nvSpPr>
        <p:spPr/>
        <p:txBody>
          <a:bodyPr/>
          <a:lstStyle/>
          <a:p>
            <a:r>
              <a:rPr lang="es-MX" dirty="0"/>
              <a:t>LECTOR OPTICO</a:t>
            </a:r>
          </a:p>
        </p:txBody>
      </p:sp>
      <p:sp>
        <p:nvSpPr>
          <p:cNvPr id="3" name="Marcador de contenido 2">
            <a:extLst>
              <a:ext uri="{FF2B5EF4-FFF2-40B4-BE49-F238E27FC236}">
                <a16:creationId xmlns:a16="http://schemas.microsoft.com/office/drawing/2014/main" id="{533B90FD-00B2-54DC-1D85-5EB29DBE7583}"/>
              </a:ext>
            </a:extLst>
          </p:cNvPr>
          <p:cNvSpPr>
            <a:spLocks noGrp="1"/>
          </p:cNvSpPr>
          <p:nvPr>
            <p:ph idx="1"/>
          </p:nvPr>
        </p:nvSpPr>
        <p:spPr/>
        <p:txBody>
          <a:bodyPr>
            <a:normAutofit/>
          </a:bodyPr>
          <a:lstStyle/>
          <a:p>
            <a:r>
              <a:rPr lang="es-MX" dirty="0"/>
              <a:t>DETECTOR DE CARACTERES MANUSCRITOS E IMPRESOS</a:t>
            </a:r>
          </a:p>
          <a:p>
            <a:pPr algn="just">
              <a:buFont typeface="Arial" panose="020B0604020202020204" pitchFamily="34" charset="0"/>
              <a:buChar char="•"/>
            </a:pPr>
            <a:r>
              <a:rPr lang="es-MX" dirty="0"/>
              <a:t> Los lectores ópticos de caracteres pueden detectar caracteres (alfabéticos y/o numéricos), o bien impresos o mecanografiados, o bien manuscritos.</a:t>
            </a:r>
          </a:p>
          <a:p>
            <a:pPr algn="just">
              <a:buFont typeface="Arial" panose="020B0604020202020204" pitchFamily="34" charset="0"/>
              <a:buChar char="•"/>
            </a:pPr>
            <a:r>
              <a:rPr lang="es-MX" dirty="0"/>
              <a:t> Los lectores de caracteres impresos suelen utilizar patrones normalizados.</a:t>
            </a:r>
          </a:p>
          <a:p>
            <a:pPr algn="just">
              <a:buFont typeface="Arial" panose="020B0604020202020204" pitchFamily="34" charset="0"/>
              <a:buChar char="•"/>
            </a:pPr>
            <a:r>
              <a:rPr lang="es-MX" dirty="0"/>
              <a:t> Los lectores de caracteres manuales son mucho más complejos, sirviendo frecuentemente sólo para detectar unos pocos caracteres. Usualmente en el manual del dispositivo se indica la caligrafía "preferida " por el dispositivo.</a:t>
            </a:r>
          </a:p>
          <a:p>
            <a:endParaRPr lang="es-MX" dirty="0"/>
          </a:p>
        </p:txBody>
      </p:sp>
      <p:pic>
        <p:nvPicPr>
          <p:cNvPr id="4" name="Imagen 3">
            <a:extLst>
              <a:ext uri="{FF2B5EF4-FFF2-40B4-BE49-F238E27FC236}">
                <a16:creationId xmlns:a16="http://schemas.microsoft.com/office/drawing/2014/main" id="{57FABF88-D3A0-382D-1023-F1E77F0C49AF}"/>
              </a:ext>
            </a:extLst>
          </p:cNvPr>
          <p:cNvPicPr>
            <a:picLocks noChangeAspect="1"/>
          </p:cNvPicPr>
          <p:nvPr/>
        </p:nvPicPr>
        <p:blipFill>
          <a:blip r:embed="rId3"/>
          <a:stretch>
            <a:fillRect/>
          </a:stretch>
        </p:blipFill>
        <p:spPr>
          <a:xfrm>
            <a:off x="4665452" y="5064409"/>
            <a:ext cx="2861095" cy="1609366"/>
          </a:xfrm>
          <a:prstGeom prst="rect">
            <a:avLst/>
          </a:prstGeom>
        </p:spPr>
      </p:pic>
    </p:spTree>
    <p:extLst>
      <p:ext uri="{BB962C8B-B14F-4D97-AF65-F5344CB8AC3E}">
        <p14:creationId xmlns:p14="http://schemas.microsoft.com/office/powerpoint/2010/main" val="40060396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5E91968B-72C0-55CD-ADEB-63B52A3C9BE5}"/>
              </a:ext>
            </a:extLst>
          </p:cNvPr>
          <p:cNvPicPr>
            <a:picLocks noGrp="1" noChangeAspect="1"/>
          </p:cNvPicPr>
          <p:nvPr>
            <p:ph idx="1"/>
          </p:nvPr>
        </p:nvPicPr>
        <p:blipFill>
          <a:blip r:embed="rId2"/>
          <a:stretch>
            <a:fillRect/>
          </a:stretch>
        </p:blipFill>
        <p:spPr>
          <a:xfrm>
            <a:off x="1521440" y="821094"/>
            <a:ext cx="9149120" cy="5029233"/>
          </a:xfrm>
          <a:prstGeom prst="rect">
            <a:avLst/>
          </a:prstGeom>
        </p:spPr>
      </p:pic>
    </p:spTree>
    <p:extLst>
      <p:ext uri="{BB962C8B-B14F-4D97-AF65-F5344CB8AC3E}">
        <p14:creationId xmlns:p14="http://schemas.microsoft.com/office/powerpoint/2010/main" val="8425859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A53167-BFD9-929C-1A19-EAD89D39E468}"/>
              </a:ext>
            </a:extLst>
          </p:cNvPr>
          <p:cNvSpPr>
            <a:spLocks noGrp="1"/>
          </p:cNvSpPr>
          <p:nvPr>
            <p:ph type="title"/>
          </p:nvPr>
        </p:nvSpPr>
        <p:spPr/>
        <p:txBody>
          <a:bodyPr/>
          <a:lstStyle/>
          <a:p>
            <a:r>
              <a:rPr lang="es-MX" dirty="0"/>
              <a:t>LECTOR OPTICO</a:t>
            </a:r>
          </a:p>
        </p:txBody>
      </p:sp>
      <p:sp>
        <p:nvSpPr>
          <p:cNvPr id="3" name="Marcador de contenido 2">
            <a:extLst>
              <a:ext uri="{FF2B5EF4-FFF2-40B4-BE49-F238E27FC236}">
                <a16:creationId xmlns:a16="http://schemas.microsoft.com/office/drawing/2014/main" id="{040028B4-CC68-B334-DF3C-15CFBD9673DC}"/>
              </a:ext>
            </a:extLst>
          </p:cNvPr>
          <p:cNvSpPr>
            <a:spLocks noGrp="1"/>
          </p:cNvSpPr>
          <p:nvPr>
            <p:ph idx="1"/>
          </p:nvPr>
        </p:nvSpPr>
        <p:spPr>
          <a:xfrm>
            <a:off x="1097280" y="2108201"/>
            <a:ext cx="10058400" cy="4171829"/>
          </a:xfrm>
        </p:spPr>
        <p:txBody>
          <a:bodyPr>
            <a:normAutofit/>
          </a:bodyPr>
          <a:lstStyle/>
          <a:p>
            <a:r>
              <a:rPr lang="es-MX" dirty="0"/>
              <a:t>DETECTOR DE BARRAS</a:t>
            </a:r>
          </a:p>
          <a:p>
            <a:pPr algn="just">
              <a:buFont typeface="Wingdings" panose="05000000000000000000" pitchFamily="2" charset="2"/>
              <a:buChar char="§"/>
            </a:pPr>
            <a:r>
              <a:rPr lang="es-MX" dirty="0"/>
              <a:t> En la actualidad han adquirido un gran desarrollo los lectores de códigos de barras. Estos se usan en centros comerciales. En el momento de fabricar un producto se imprime en su envoltorio una etiqueta con información sobre según un código formado por un conjunto de barras separadas por zonas en blanco.</a:t>
            </a:r>
          </a:p>
          <a:p>
            <a:pPr algn="just">
              <a:buFont typeface="Wingdings" panose="05000000000000000000" pitchFamily="2" charset="2"/>
              <a:buChar char="§"/>
            </a:pPr>
            <a:r>
              <a:rPr lang="es-MX" dirty="0"/>
              <a:t> La forma de codificar cada dígito decimal consiste en variar el grosor relativo de las barras negras y blancas adyacentes. Con estas marcas se puede controlar fácilmente por ordenador las existencias y ventas de una determinada empresa, e incluso gestionar los pedidos a los suministradores de forma totalmente automática, lo cual genera un ahorro de costes considerable.</a:t>
            </a:r>
          </a:p>
        </p:txBody>
      </p:sp>
    </p:spTree>
    <p:extLst>
      <p:ext uri="{BB962C8B-B14F-4D97-AF65-F5344CB8AC3E}">
        <p14:creationId xmlns:p14="http://schemas.microsoft.com/office/powerpoint/2010/main" val="27566218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01CACF-7884-377C-FC2D-843F81DE9324}"/>
              </a:ext>
            </a:extLst>
          </p:cNvPr>
          <p:cNvSpPr>
            <a:spLocks noGrp="1"/>
          </p:cNvSpPr>
          <p:nvPr>
            <p:ph type="title"/>
          </p:nvPr>
        </p:nvSpPr>
        <p:spPr/>
        <p:txBody>
          <a:bodyPr/>
          <a:lstStyle/>
          <a:p>
            <a:r>
              <a:rPr lang="es-MX" dirty="0"/>
              <a:t>ESCANER</a:t>
            </a:r>
            <a:br>
              <a:rPr lang="es-MX" dirty="0"/>
            </a:br>
            <a:endParaRPr lang="es-MX" dirty="0"/>
          </a:p>
        </p:txBody>
      </p:sp>
      <p:sp>
        <p:nvSpPr>
          <p:cNvPr id="3" name="Marcador de contenido 2">
            <a:extLst>
              <a:ext uri="{FF2B5EF4-FFF2-40B4-BE49-F238E27FC236}">
                <a16:creationId xmlns:a16="http://schemas.microsoft.com/office/drawing/2014/main" id="{07ADE41D-9293-DCCA-3E65-56F6E6D3A890}"/>
              </a:ext>
            </a:extLst>
          </p:cNvPr>
          <p:cNvSpPr>
            <a:spLocks noGrp="1"/>
          </p:cNvSpPr>
          <p:nvPr>
            <p:ph idx="1"/>
          </p:nvPr>
        </p:nvSpPr>
        <p:spPr/>
        <p:txBody>
          <a:bodyPr/>
          <a:lstStyle/>
          <a:p>
            <a:pPr marL="0" indent="0" algn="just">
              <a:buNone/>
            </a:pPr>
            <a:r>
              <a:rPr lang="es-MX" dirty="0"/>
              <a:t>Es un dispositivo parecido a una fotocopiadora digital, se emplea para introducir imágenes en un ordenador. Las imágenes que se desee capturar deben estar correctamente iluminadas para evitar brillo y tonos no deseados. </a:t>
            </a:r>
          </a:p>
          <a:p>
            <a:pPr marL="0" indent="0" algn="just">
              <a:buNone/>
            </a:pPr>
            <a:r>
              <a:rPr lang="es-MX" dirty="0"/>
              <a:t>Son dispositivos de entrada de datos de propósito especial que se emplean conjuntamente con programas para gráficos o de OCR y pantallas de alta resolución. La mayor parte capturan imágenes en color.</a:t>
            </a:r>
          </a:p>
        </p:txBody>
      </p:sp>
      <p:pic>
        <p:nvPicPr>
          <p:cNvPr id="4" name="Imagen 3">
            <a:extLst>
              <a:ext uri="{FF2B5EF4-FFF2-40B4-BE49-F238E27FC236}">
                <a16:creationId xmlns:a16="http://schemas.microsoft.com/office/drawing/2014/main" id="{1BA32830-8FD6-DFCA-7DA3-4AEF46E380F2}"/>
              </a:ext>
            </a:extLst>
          </p:cNvPr>
          <p:cNvPicPr>
            <a:picLocks noChangeAspect="1"/>
          </p:cNvPicPr>
          <p:nvPr/>
        </p:nvPicPr>
        <p:blipFill>
          <a:blip r:embed="rId2"/>
          <a:stretch>
            <a:fillRect/>
          </a:stretch>
        </p:blipFill>
        <p:spPr>
          <a:xfrm>
            <a:off x="4399112" y="4403896"/>
            <a:ext cx="3393775" cy="2263648"/>
          </a:xfrm>
          <a:prstGeom prst="rect">
            <a:avLst/>
          </a:prstGeom>
        </p:spPr>
      </p:pic>
    </p:spTree>
    <p:extLst>
      <p:ext uri="{BB962C8B-B14F-4D97-AF65-F5344CB8AC3E}">
        <p14:creationId xmlns:p14="http://schemas.microsoft.com/office/powerpoint/2010/main" val="246266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5D951D9-1AD0-D2A0-F14C-E81AB3E7E12E}"/>
              </a:ext>
            </a:extLst>
          </p:cNvPr>
          <p:cNvSpPr>
            <a:spLocks noGrp="1"/>
          </p:cNvSpPr>
          <p:nvPr>
            <p:ph type="title"/>
          </p:nvPr>
        </p:nvSpPr>
        <p:spPr/>
        <p:txBody>
          <a:bodyPr/>
          <a:lstStyle/>
          <a:p>
            <a:r>
              <a:rPr lang="es-MX" dirty="0"/>
              <a:t>Dispositivos de salida</a:t>
            </a:r>
          </a:p>
        </p:txBody>
      </p:sp>
      <p:sp>
        <p:nvSpPr>
          <p:cNvPr id="3" name="Marcador de contenido 2">
            <a:extLst>
              <a:ext uri="{FF2B5EF4-FFF2-40B4-BE49-F238E27FC236}">
                <a16:creationId xmlns:a16="http://schemas.microsoft.com/office/drawing/2014/main" id="{BE8B51E1-5071-CC84-106C-A96482EA82ED}"/>
              </a:ext>
            </a:extLst>
          </p:cNvPr>
          <p:cNvSpPr>
            <a:spLocks noGrp="1"/>
          </p:cNvSpPr>
          <p:nvPr>
            <p:ph idx="1"/>
          </p:nvPr>
        </p:nvSpPr>
        <p:spPr>
          <a:xfrm>
            <a:off x="1097280" y="2108201"/>
            <a:ext cx="10058400" cy="4197708"/>
          </a:xfrm>
        </p:spPr>
        <p:txBody>
          <a:bodyPr>
            <a:normAutofit/>
          </a:bodyPr>
          <a:lstStyle/>
          <a:p>
            <a:r>
              <a:rPr lang="es-MX" dirty="0"/>
              <a:t>SINTETIZADOR DE VOZ</a:t>
            </a:r>
          </a:p>
          <a:p>
            <a:pPr algn="just"/>
            <a:r>
              <a:rPr lang="es-MX" dirty="0"/>
              <a:t>Las unidades sintetizadoras de voz son dispositivos que dan los resultados de un programa emitiendo sonidos (fonemas o palabras) similares al habla humana. Estos periféricos suelen incluir un microprocesador, memoria con programas y datos, un conversor D/A (digital-analógico), un amplificador de audiofrecuencia y altavoz.</a:t>
            </a:r>
          </a:p>
          <a:p>
            <a:pPr algn="just"/>
            <a:r>
              <a:rPr lang="es-MX" dirty="0"/>
              <a:t>La mayor parte de los sintetizadores de voz tienen memorizados digitalmente cada uno de los fonemas o palabras que son capaces de emitir. Los datos que recibe un sintetizador procedentes del ordenador corresponden a la identificación de los fonemas o palabras a emitir. Una vez que se analiza el dato, se activa una rutina encargada de generar el sonido correspondiente.</a:t>
            </a:r>
          </a:p>
          <a:p>
            <a:endParaRPr lang="es-MX" dirty="0"/>
          </a:p>
        </p:txBody>
      </p:sp>
    </p:spTree>
    <p:extLst>
      <p:ext uri="{BB962C8B-B14F-4D97-AF65-F5344CB8AC3E}">
        <p14:creationId xmlns:p14="http://schemas.microsoft.com/office/powerpoint/2010/main" val="871567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DC3205-A19F-C9CC-6410-8EFB1B15E1EB}"/>
              </a:ext>
            </a:extLst>
          </p:cNvPr>
          <p:cNvSpPr>
            <a:spLocks noGrp="1"/>
          </p:cNvSpPr>
          <p:nvPr>
            <p:ph type="title"/>
          </p:nvPr>
        </p:nvSpPr>
        <p:spPr/>
        <p:txBody>
          <a:bodyPr/>
          <a:lstStyle/>
          <a:p>
            <a:r>
              <a:rPr lang="es-MX" dirty="0"/>
              <a:t>VISUALIZADORES ("DISPLAYS ")</a:t>
            </a:r>
          </a:p>
        </p:txBody>
      </p:sp>
      <p:sp>
        <p:nvSpPr>
          <p:cNvPr id="3" name="Marcador de contenido 2">
            <a:extLst>
              <a:ext uri="{FF2B5EF4-FFF2-40B4-BE49-F238E27FC236}">
                <a16:creationId xmlns:a16="http://schemas.microsoft.com/office/drawing/2014/main" id="{11BAC993-9CEA-56E3-00FE-EB20D58948A5}"/>
              </a:ext>
            </a:extLst>
          </p:cNvPr>
          <p:cNvSpPr>
            <a:spLocks noGrp="1"/>
          </p:cNvSpPr>
          <p:nvPr>
            <p:ph idx="1"/>
          </p:nvPr>
        </p:nvSpPr>
        <p:spPr>
          <a:xfrm>
            <a:off x="1097280" y="2108201"/>
            <a:ext cx="10058400" cy="4266720"/>
          </a:xfrm>
        </p:spPr>
        <p:txBody>
          <a:bodyPr>
            <a:normAutofit/>
          </a:bodyPr>
          <a:lstStyle/>
          <a:p>
            <a:pPr algn="just"/>
            <a:r>
              <a:rPr lang="es-MX" dirty="0"/>
              <a:t>Los visualizadores son pequeñas unidades de salida que permiten al usuario leer una instrucción, un dato o un mensaje.</a:t>
            </a:r>
          </a:p>
          <a:p>
            <a:pPr algn="just"/>
            <a:r>
              <a:rPr lang="es-MX" dirty="0"/>
              <a:t>Los caracteres se forman partiendo de estructuras en módulos, cada uno de los cuales sirve para visualizar un carácter. Cada módulo contiene una serie de segmentos, siendo los más habituales de siete. Un carácter concreto se visualiza activando determinados segmentos, dependiendo de la forma del símbolo.</a:t>
            </a:r>
          </a:p>
          <a:p>
            <a:pPr algn="just"/>
            <a:r>
              <a:rPr lang="es-MX" dirty="0"/>
              <a:t>El visualizador es el elemento de salida típico de las calculadoras de bolsillo y de los relojes digitales.</a:t>
            </a:r>
          </a:p>
        </p:txBody>
      </p:sp>
    </p:spTree>
    <p:extLst>
      <p:ext uri="{BB962C8B-B14F-4D97-AF65-F5344CB8AC3E}">
        <p14:creationId xmlns:p14="http://schemas.microsoft.com/office/powerpoint/2010/main" val="28088904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68E86C-23C1-9CF0-4AFF-49DC2ECE8B5E}"/>
              </a:ext>
            </a:extLst>
          </p:cNvPr>
          <p:cNvSpPr>
            <a:spLocks noGrp="1"/>
          </p:cNvSpPr>
          <p:nvPr>
            <p:ph type="title"/>
          </p:nvPr>
        </p:nvSpPr>
        <p:spPr/>
        <p:txBody>
          <a:bodyPr/>
          <a:lstStyle/>
          <a:p>
            <a:r>
              <a:rPr lang="es-MX" dirty="0"/>
              <a:t>Monitores</a:t>
            </a:r>
          </a:p>
        </p:txBody>
      </p:sp>
      <p:sp>
        <p:nvSpPr>
          <p:cNvPr id="3" name="Marcador de contenido 2">
            <a:extLst>
              <a:ext uri="{FF2B5EF4-FFF2-40B4-BE49-F238E27FC236}">
                <a16:creationId xmlns:a16="http://schemas.microsoft.com/office/drawing/2014/main" id="{8A901082-EACD-F59D-7782-C2BB9E5C7DFB}"/>
              </a:ext>
            </a:extLst>
          </p:cNvPr>
          <p:cNvSpPr>
            <a:spLocks noGrp="1"/>
          </p:cNvSpPr>
          <p:nvPr>
            <p:ph idx="1"/>
          </p:nvPr>
        </p:nvSpPr>
        <p:spPr/>
        <p:txBody>
          <a:bodyPr>
            <a:normAutofit fontScale="92500" lnSpcReduction="10000"/>
          </a:bodyPr>
          <a:lstStyle/>
          <a:p>
            <a:pPr algn="just"/>
            <a:r>
              <a:rPr lang="es-MX" sz="2800" dirty="0"/>
              <a:t>Las pantallas se clasifican, según la capacidad o no de mostrar colores, en:</a:t>
            </a:r>
          </a:p>
          <a:p>
            <a:pPr lvl="1" algn="just">
              <a:buFont typeface="Wingdings" panose="05000000000000000000" pitchFamily="2" charset="2"/>
              <a:buChar char="§"/>
            </a:pPr>
            <a:r>
              <a:rPr lang="es-MX" sz="2400" dirty="0"/>
              <a:t>Monocroma: Los colores usuales en una monocromática son el blanco, ámbar o verde.</a:t>
            </a:r>
          </a:p>
          <a:p>
            <a:pPr lvl="1" algn="just">
              <a:buFont typeface="Wingdings" panose="05000000000000000000" pitchFamily="2" charset="2"/>
              <a:buChar char="§"/>
            </a:pPr>
            <a:r>
              <a:rPr lang="es-MX" sz="2400" dirty="0"/>
              <a:t>Color: El color de cada punto se obtiene con mezcla (RGB) de los colores rojo, verde y azul, pudiéndose programar la intensidad de cada color básico.</a:t>
            </a:r>
          </a:p>
          <a:p>
            <a:pPr algn="just"/>
            <a:r>
              <a:rPr lang="es-MX" sz="2800" dirty="0"/>
              <a:t>Según su capacidad de representación se pueden clasificar en:</a:t>
            </a:r>
          </a:p>
          <a:p>
            <a:pPr lvl="1" algn="just"/>
            <a:r>
              <a:rPr lang="es-MX" sz="2400" dirty="0"/>
              <a:t>De caracteres: Sólo admiten caracteres.</a:t>
            </a:r>
          </a:p>
          <a:p>
            <a:pPr lvl="1" algn="just"/>
            <a:r>
              <a:rPr lang="es-MX" sz="2400" dirty="0"/>
              <a:t>Gráficas: Permiten trazados de líneas y curvas continuas.</a:t>
            </a:r>
          </a:p>
        </p:txBody>
      </p:sp>
    </p:spTree>
    <p:extLst>
      <p:ext uri="{BB962C8B-B14F-4D97-AF65-F5344CB8AC3E}">
        <p14:creationId xmlns:p14="http://schemas.microsoft.com/office/powerpoint/2010/main" val="11191728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F71326-35DA-A238-BF7A-4185E2B77A28}"/>
              </a:ext>
            </a:extLst>
          </p:cNvPr>
          <p:cNvSpPr>
            <a:spLocks noGrp="1"/>
          </p:cNvSpPr>
          <p:nvPr>
            <p:ph type="title"/>
          </p:nvPr>
        </p:nvSpPr>
        <p:spPr/>
        <p:txBody>
          <a:bodyPr/>
          <a:lstStyle/>
          <a:p>
            <a:r>
              <a:rPr lang="es-MX" dirty="0"/>
              <a:t>Impresoras</a:t>
            </a:r>
          </a:p>
        </p:txBody>
      </p:sp>
      <p:sp>
        <p:nvSpPr>
          <p:cNvPr id="3" name="Marcador de contenido 2">
            <a:extLst>
              <a:ext uri="{FF2B5EF4-FFF2-40B4-BE49-F238E27FC236}">
                <a16:creationId xmlns:a16="http://schemas.microsoft.com/office/drawing/2014/main" id="{937B1800-C31D-7CA1-8AA4-9FB31403EB2E}"/>
              </a:ext>
            </a:extLst>
          </p:cNvPr>
          <p:cNvSpPr>
            <a:spLocks noGrp="1"/>
          </p:cNvSpPr>
          <p:nvPr>
            <p:ph idx="1"/>
          </p:nvPr>
        </p:nvSpPr>
        <p:spPr/>
        <p:txBody>
          <a:bodyPr/>
          <a:lstStyle/>
          <a:p>
            <a:pPr algn="just"/>
            <a:r>
              <a:rPr lang="es-MX" dirty="0"/>
              <a:t>Las impresoras son periféricos que escriben la información de salida sobre un soporte físico. Su comportamiento inicialmente era muy similar al de las máquinas de escribir, pero actualmente son mucho más sofisticadas, incluso algunas son fotocopiadoras o fax, conectadas con el ordenador. Junto a las pantallas, los dispositivos más utilizados para poder ver en forma inteligible los resultados de un programa de ordenador.</a:t>
            </a:r>
          </a:p>
          <a:p>
            <a:pPr algn="just"/>
            <a:r>
              <a:rPr lang="es-MX" dirty="0">
                <a:hlinkClick r:id="rId2"/>
              </a:rPr>
              <a:t>https://www.youtube.com/watch?v=oO2I8cAzAqQ&amp;t=43s</a:t>
            </a:r>
            <a:endParaRPr lang="es-MX" dirty="0"/>
          </a:p>
          <a:p>
            <a:pPr algn="just"/>
            <a:endParaRPr lang="es-MX" dirty="0"/>
          </a:p>
          <a:p>
            <a:pPr algn="just"/>
            <a:endParaRPr lang="es-MX" dirty="0"/>
          </a:p>
        </p:txBody>
      </p:sp>
    </p:spTree>
    <p:extLst>
      <p:ext uri="{BB962C8B-B14F-4D97-AF65-F5344CB8AC3E}">
        <p14:creationId xmlns:p14="http://schemas.microsoft.com/office/powerpoint/2010/main" val="40938304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DC9BA60-7219-A59C-73BC-32AAFC3B5EFD}"/>
              </a:ext>
            </a:extLst>
          </p:cNvPr>
          <p:cNvSpPr>
            <a:spLocks noGrp="1"/>
          </p:cNvSpPr>
          <p:nvPr>
            <p:ph type="title"/>
          </p:nvPr>
        </p:nvSpPr>
        <p:spPr/>
        <p:txBody>
          <a:bodyPr/>
          <a:lstStyle/>
          <a:p>
            <a:r>
              <a:rPr lang="es-MX" dirty="0"/>
              <a:t>Dispositivos de memoria secundaria</a:t>
            </a:r>
          </a:p>
        </p:txBody>
      </p:sp>
      <p:sp>
        <p:nvSpPr>
          <p:cNvPr id="3" name="Marcador de contenido 2">
            <a:extLst>
              <a:ext uri="{FF2B5EF4-FFF2-40B4-BE49-F238E27FC236}">
                <a16:creationId xmlns:a16="http://schemas.microsoft.com/office/drawing/2014/main" id="{076B6BB5-E8E7-4B9E-B855-41973C939B6F}"/>
              </a:ext>
            </a:extLst>
          </p:cNvPr>
          <p:cNvSpPr>
            <a:spLocks noGrp="1"/>
          </p:cNvSpPr>
          <p:nvPr>
            <p:ph idx="1"/>
          </p:nvPr>
        </p:nvSpPr>
        <p:spPr/>
        <p:txBody>
          <a:bodyPr/>
          <a:lstStyle/>
          <a:p>
            <a:pPr algn="just"/>
            <a:r>
              <a:rPr lang="es-MX" dirty="0"/>
              <a:t>Una característica que distingue un soporte de almacenamiento de los de entrada o de salida (aparte de la posibilidad de realizar operaciones de entrada/salida indistintamente) es que en el soporte de almacenamiento los datos son legibles sólo por la máquina y no lo son directamente por el hombre. </a:t>
            </a:r>
          </a:p>
          <a:p>
            <a:pPr algn="just"/>
            <a:r>
              <a:rPr lang="es-MX" dirty="0"/>
              <a:t>Mientras los dispositivos de memoria permiten un acceso inmediato del programa a la información que contienen, los de almacenamiento guardan la información en un soporte que no permite el acceso inmediato desde el programa y se requiere un paso previo de lectura (o entrada) que recupera dicha información desde el almacenamiento y lo lleva a la memoria.</a:t>
            </a:r>
          </a:p>
          <a:p>
            <a:endParaRPr lang="es-MX" dirty="0"/>
          </a:p>
        </p:txBody>
      </p:sp>
    </p:spTree>
    <p:extLst>
      <p:ext uri="{BB962C8B-B14F-4D97-AF65-F5344CB8AC3E}">
        <p14:creationId xmlns:p14="http://schemas.microsoft.com/office/powerpoint/2010/main" val="18798846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D39528-830A-95EE-21BE-2B0DD699050E}"/>
              </a:ext>
            </a:extLst>
          </p:cNvPr>
          <p:cNvSpPr>
            <a:spLocks noGrp="1"/>
          </p:cNvSpPr>
          <p:nvPr>
            <p:ph type="title"/>
          </p:nvPr>
        </p:nvSpPr>
        <p:spPr/>
        <p:txBody>
          <a:bodyPr/>
          <a:lstStyle/>
          <a:p>
            <a:r>
              <a:rPr lang="es-MX" dirty="0"/>
              <a:t>Dispositivos de memoria secundaria</a:t>
            </a:r>
          </a:p>
        </p:txBody>
      </p:sp>
      <p:sp>
        <p:nvSpPr>
          <p:cNvPr id="3" name="Marcador de contenido 2">
            <a:extLst>
              <a:ext uri="{FF2B5EF4-FFF2-40B4-BE49-F238E27FC236}">
                <a16:creationId xmlns:a16="http://schemas.microsoft.com/office/drawing/2014/main" id="{96FEA1EB-CD09-A6F0-759E-67816907A65C}"/>
              </a:ext>
            </a:extLst>
          </p:cNvPr>
          <p:cNvSpPr>
            <a:spLocks noGrp="1"/>
          </p:cNvSpPr>
          <p:nvPr>
            <p:ph idx="1"/>
          </p:nvPr>
        </p:nvSpPr>
        <p:spPr/>
        <p:txBody>
          <a:bodyPr/>
          <a:lstStyle/>
          <a:p>
            <a:pPr>
              <a:buFont typeface="Arial" panose="020B0604020202020204" pitchFamily="34" charset="0"/>
              <a:buChar char="•"/>
            </a:pPr>
            <a:r>
              <a:rPr lang="es-MX" dirty="0"/>
              <a:t>Cintas magnéticas</a:t>
            </a:r>
          </a:p>
          <a:p>
            <a:pPr>
              <a:buFont typeface="Arial" panose="020B0604020202020204" pitchFamily="34" charset="0"/>
              <a:buChar char="•"/>
            </a:pPr>
            <a:r>
              <a:rPr lang="es-MX" dirty="0"/>
              <a:t>CD-ROM</a:t>
            </a:r>
          </a:p>
          <a:p>
            <a:pPr>
              <a:buFont typeface="Arial" panose="020B0604020202020204" pitchFamily="34" charset="0"/>
              <a:buChar char="•"/>
            </a:pPr>
            <a:r>
              <a:rPr lang="es-MX" dirty="0" err="1"/>
              <a:t>Disquettes</a:t>
            </a:r>
            <a:endParaRPr lang="es-MX" dirty="0"/>
          </a:p>
          <a:p>
            <a:pPr>
              <a:buFont typeface="Arial" panose="020B0604020202020204" pitchFamily="34" charset="0"/>
              <a:buChar char="•"/>
            </a:pPr>
            <a:r>
              <a:rPr lang="es-MX" dirty="0"/>
              <a:t>Discos magnéticos.</a:t>
            </a:r>
          </a:p>
          <a:p>
            <a:pPr>
              <a:buFont typeface="Arial" panose="020B0604020202020204" pitchFamily="34" charset="0"/>
              <a:buChar char="•"/>
            </a:pPr>
            <a:r>
              <a:rPr lang="es-MX" dirty="0"/>
              <a:t>DVD</a:t>
            </a:r>
          </a:p>
          <a:p>
            <a:pPr>
              <a:buFont typeface="Arial" panose="020B0604020202020204" pitchFamily="34" charset="0"/>
              <a:buChar char="•"/>
            </a:pPr>
            <a:r>
              <a:rPr lang="es-MX" dirty="0"/>
              <a:t>Unidades de estado solido SSD.</a:t>
            </a:r>
          </a:p>
        </p:txBody>
      </p:sp>
    </p:spTree>
    <p:extLst>
      <p:ext uri="{BB962C8B-B14F-4D97-AF65-F5344CB8AC3E}">
        <p14:creationId xmlns:p14="http://schemas.microsoft.com/office/powerpoint/2010/main" val="8016669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0EDD22A-5666-5957-B5D0-B05349E25B6E}"/>
              </a:ext>
            </a:extLst>
          </p:cNvPr>
          <p:cNvSpPr>
            <a:spLocks noGrp="1"/>
          </p:cNvSpPr>
          <p:nvPr>
            <p:ph type="title"/>
          </p:nvPr>
        </p:nvSpPr>
        <p:spPr/>
        <p:txBody>
          <a:bodyPr/>
          <a:lstStyle/>
          <a:p>
            <a:r>
              <a:rPr lang="es-MX" dirty="0"/>
              <a:t>Unidades de medida de almacenamiento</a:t>
            </a:r>
          </a:p>
        </p:txBody>
      </p:sp>
      <p:sp>
        <p:nvSpPr>
          <p:cNvPr id="3" name="Marcador de contenido 2">
            <a:extLst>
              <a:ext uri="{FF2B5EF4-FFF2-40B4-BE49-F238E27FC236}">
                <a16:creationId xmlns:a16="http://schemas.microsoft.com/office/drawing/2014/main" id="{A1C0DA5E-9F18-997E-90A3-DF9F36CA6BBF}"/>
              </a:ext>
            </a:extLst>
          </p:cNvPr>
          <p:cNvSpPr>
            <a:spLocks noGrp="1"/>
          </p:cNvSpPr>
          <p:nvPr>
            <p:ph idx="1"/>
          </p:nvPr>
        </p:nvSpPr>
        <p:spPr/>
        <p:txBody>
          <a:bodyPr/>
          <a:lstStyle/>
          <a:p>
            <a:pPr algn="just"/>
            <a:r>
              <a:rPr lang="es-MX" dirty="0"/>
              <a:t>La unidad de medida de almacenamiento de datos es el </a:t>
            </a:r>
            <a:r>
              <a:rPr lang="es-MX" b="1" dirty="0"/>
              <a:t>Byte</a:t>
            </a:r>
            <a:r>
              <a:rPr lang="es-MX" dirty="0"/>
              <a:t>, que se representa con una </a:t>
            </a:r>
            <a:r>
              <a:rPr lang="es-MX" b="1" dirty="0"/>
              <a:t>B</a:t>
            </a:r>
            <a:r>
              <a:rPr lang="es-MX" dirty="0"/>
              <a:t> mayúscula y se diferencia del </a:t>
            </a:r>
            <a:r>
              <a:rPr lang="es-MX" b="1" dirty="0"/>
              <a:t>bit</a:t>
            </a:r>
            <a:r>
              <a:rPr lang="es-MX" dirty="0"/>
              <a:t> por el valor sustancial que posee. Un Byte es también conocido como </a:t>
            </a:r>
            <a:r>
              <a:rPr lang="es-MX" b="1" dirty="0"/>
              <a:t>octeto, </a:t>
            </a:r>
            <a:r>
              <a:rPr lang="es-MX" dirty="0"/>
              <a:t>y el origen de su terminología se debe a que es, por definición, el conjunto de 8 bits: 10101011.</a:t>
            </a:r>
          </a:p>
          <a:p>
            <a:pPr algn="just"/>
            <a:endParaRPr lang="es-MX" b="1" dirty="0"/>
          </a:p>
        </p:txBody>
      </p:sp>
      <p:graphicFrame>
        <p:nvGraphicFramePr>
          <p:cNvPr id="4" name="Tabla 4">
            <a:extLst>
              <a:ext uri="{FF2B5EF4-FFF2-40B4-BE49-F238E27FC236}">
                <a16:creationId xmlns:a16="http://schemas.microsoft.com/office/drawing/2014/main" id="{D04EE1DC-EF8B-C0DF-5735-61C740BEE9BD}"/>
              </a:ext>
            </a:extLst>
          </p:cNvPr>
          <p:cNvGraphicFramePr>
            <a:graphicFrameLocks noGrp="1"/>
          </p:cNvGraphicFramePr>
          <p:nvPr>
            <p:extLst>
              <p:ext uri="{D42A27DB-BD31-4B8C-83A1-F6EECF244321}">
                <p14:modId xmlns:p14="http://schemas.microsoft.com/office/powerpoint/2010/main" val="784302105"/>
              </p:ext>
            </p:extLst>
          </p:nvPr>
        </p:nvGraphicFramePr>
        <p:xfrm>
          <a:off x="1850845" y="3644052"/>
          <a:ext cx="8128000" cy="2225040"/>
        </p:xfrm>
        <a:graphic>
          <a:graphicData uri="http://schemas.openxmlformats.org/drawingml/2006/table">
            <a:tbl>
              <a:tblPr firstRow="1" bandRow="1">
                <a:tableStyleId>{073A0DAA-6AF3-43AB-8588-CEC1D06C72B9}</a:tableStyleId>
              </a:tblPr>
              <a:tblGrid>
                <a:gridCol w="4064000">
                  <a:extLst>
                    <a:ext uri="{9D8B030D-6E8A-4147-A177-3AD203B41FA5}">
                      <a16:colId xmlns:a16="http://schemas.microsoft.com/office/drawing/2014/main" val="1992764537"/>
                    </a:ext>
                  </a:extLst>
                </a:gridCol>
                <a:gridCol w="4064000">
                  <a:extLst>
                    <a:ext uri="{9D8B030D-6E8A-4147-A177-3AD203B41FA5}">
                      <a16:colId xmlns:a16="http://schemas.microsoft.com/office/drawing/2014/main" val="1463976672"/>
                    </a:ext>
                  </a:extLst>
                </a:gridCol>
              </a:tblGrid>
              <a:tr h="370840">
                <a:tc>
                  <a:txBody>
                    <a:bodyPr/>
                    <a:lstStyle/>
                    <a:p>
                      <a:r>
                        <a:rPr lang="es-MX" dirty="0"/>
                        <a:t>UNIDAD</a:t>
                      </a:r>
                    </a:p>
                  </a:txBody>
                  <a:tcPr/>
                </a:tc>
                <a:tc>
                  <a:txBody>
                    <a:bodyPr/>
                    <a:lstStyle/>
                    <a:p>
                      <a:r>
                        <a:rPr lang="es-MX" dirty="0"/>
                        <a:t>EQUIVALENCIA</a:t>
                      </a:r>
                    </a:p>
                  </a:txBody>
                  <a:tcPr/>
                </a:tc>
                <a:extLst>
                  <a:ext uri="{0D108BD9-81ED-4DB2-BD59-A6C34878D82A}">
                    <a16:rowId xmlns:a16="http://schemas.microsoft.com/office/drawing/2014/main" val="3318898804"/>
                  </a:ext>
                </a:extLst>
              </a:tr>
              <a:tr h="370840">
                <a:tc>
                  <a:txBody>
                    <a:bodyPr/>
                    <a:lstStyle/>
                    <a:p>
                      <a:r>
                        <a:rPr lang="es-MX" dirty="0"/>
                        <a:t>1 KB</a:t>
                      </a:r>
                    </a:p>
                  </a:txBody>
                  <a:tcPr/>
                </a:tc>
                <a:tc>
                  <a:txBody>
                    <a:bodyPr/>
                    <a:lstStyle/>
                    <a:p>
                      <a:r>
                        <a:rPr lang="es-MX" dirty="0"/>
                        <a:t>1024 Bytes</a:t>
                      </a:r>
                    </a:p>
                  </a:txBody>
                  <a:tcPr/>
                </a:tc>
                <a:extLst>
                  <a:ext uri="{0D108BD9-81ED-4DB2-BD59-A6C34878D82A}">
                    <a16:rowId xmlns:a16="http://schemas.microsoft.com/office/drawing/2014/main" val="2747310679"/>
                  </a:ext>
                </a:extLst>
              </a:tr>
              <a:tr h="370840">
                <a:tc>
                  <a:txBody>
                    <a:bodyPr/>
                    <a:lstStyle/>
                    <a:p>
                      <a:r>
                        <a:rPr lang="es-MX" dirty="0"/>
                        <a:t>1 MB</a:t>
                      </a:r>
                    </a:p>
                  </a:txBody>
                  <a:tcPr/>
                </a:tc>
                <a:tc>
                  <a:txBody>
                    <a:bodyPr/>
                    <a:lstStyle/>
                    <a:p>
                      <a:r>
                        <a:rPr lang="es-MX" dirty="0"/>
                        <a:t>1024 </a:t>
                      </a:r>
                      <a:r>
                        <a:rPr lang="es-MX" dirty="0" err="1"/>
                        <a:t>KiloBytes</a:t>
                      </a:r>
                      <a:endParaRPr lang="es-MX" dirty="0"/>
                    </a:p>
                  </a:txBody>
                  <a:tcPr/>
                </a:tc>
                <a:extLst>
                  <a:ext uri="{0D108BD9-81ED-4DB2-BD59-A6C34878D82A}">
                    <a16:rowId xmlns:a16="http://schemas.microsoft.com/office/drawing/2014/main" val="592242874"/>
                  </a:ext>
                </a:extLst>
              </a:tr>
              <a:tr h="370840">
                <a:tc>
                  <a:txBody>
                    <a:bodyPr/>
                    <a:lstStyle/>
                    <a:p>
                      <a:r>
                        <a:rPr lang="es-MX" dirty="0"/>
                        <a:t>1 GB </a:t>
                      </a:r>
                    </a:p>
                  </a:txBody>
                  <a:tcPr/>
                </a:tc>
                <a:tc>
                  <a:txBody>
                    <a:bodyPr/>
                    <a:lstStyle/>
                    <a:p>
                      <a:r>
                        <a:rPr lang="es-MX" dirty="0"/>
                        <a:t>1024 </a:t>
                      </a:r>
                      <a:r>
                        <a:rPr lang="es-MX" dirty="0" err="1"/>
                        <a:t>MegaBytes</a:t>
                      </a:r>
                      <a:endParaRPr lang="es-MX" dirty="0"/>
                    </a:p>
                  </a:txBody>
                  <a:tcPr/>
                </a:tc>
                <a:extLst>
                  <a:ext uri="{0D108BD9-81ED-4DB2-BD59-A6C34878D82A}">
                    <a16:rowId xmlns:a16="http://schemas.microsoft.com/office/drawing/2014/main" val="306287817"/>
                  </a:ext>
                </a:extLst>
              </a:tr>
              <a:tr h="370840">
                <a:tc>
                  <a:txBody>
                    <a:bodyPr/>
                    <a:lstStyle/>
                    <a:p>
                      <a:r>
                        <a:rPr lang="es-MX" dirty="0"/>
                        <a:t>1 TB</a:t>
                      </a:r>
                    </a:p>
                  </a:txBody>
                  <a:tcPr/>
                </a:tc>
                <a:tc>
                  <a:txBody>
                    <a:bodyPr/>
                    <a:lstStyle/>
                    <a:p>
                      <a:r>
                        <a:rPr lang="es-MX" dirty="0"/>
                        <a:t>1024 </a:t>
                      </a:r>
                      <a:r>
                        <a:rPr lang="es-MX" dirty="0" err="1"/>
                        <a:t>GigaBytes</a:t>
                      </a:r>
                      <a:endParaRPr lang="es-MX" dirty="0"/>
                    </a:p>
                  </a:txBody>
                  <a:tcPr/>
                </a:tc>
                <a:extLst>
                  <a:ext uri="{0D108BD9-81ED-4DB2-BD59-A6C34878D82A}">
                    <a16:rowId xmlns:a16="http://schemas.microsoft.com/office/drawing/2014/main" val="2214881831"/>
                  </a:ext>
                </a:extLst>
              </a:tr>
              <a:tr h="370840">
                <a:tc>
                  <a:txBody>
                    <a:bodyPr/>
                    <a:lstStyle/>
                    <a:p>
                      <a:r>
                        <a:rPr lang="es-MX" dirty="0"/>
                        <a:t>1 PB </a:t>
                      </a:r>
                    </a:p>
                  </a:txBody>
                  <a:tcPr/>
                </a:tc>
                <a:tc>
                  <a:txBody>
                    <a:bodyPr/>
                    <a:lstStyle/>
                    <a:p>
                      <a:r>
                        <a:rPr lang="es-MX" dirty="0"/>
                        <a:t>1024 </a:t>
                      </a:r>
                      <a:r>
                        <a:rPr lang="es-MX" dirty="0" err="1"/>
                        <a:t>TeraBytes</a:t>
                      </a:r>
                      <a:endParaRPr lang="es-MX" dirty="0"/>
                    </a:p>
                  </a:txBody>
                  <a:tcPr/>
                </a:tc>
                <a:extLst>
                  <a:ext uri="{0D108BD9-81ED-4DB2-BD59-A6C34878D82A}">
                    <a16:rowId xmlns:a16="http://schemas.microsoft.com/office/drawing/2014/main" val="2401561531"/>
                  </a:ext>
                </a:extLst>
              </a:tr>
            </a:tbl>
          </a:graphicData>
        </a:graphic>
      </p:graphicFrame>
    </p:spTree>
    <p:extLst>
      <p:ext uri="{BB962C8B-B14F-4D97-AF65-F5344CB8AC3E}">
        <p14:creationId xmlns:p14="http://schemas.microsoft.com/office/powerpoint/2010/main" val="36747700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6A85D3-F73A-5355-E088-7A80F06D75F3}"/>
              </a:ext>
            </a:extLst>
          </p:cNvPr>
          <p:cNvSpPr>
            <a:spLocks noGrp="1"/>
          </p:cNvSpPr>
          <p:nvPr>
            <p:ph type="title"/>
          </p:nvPr>
        </p:nvSpPr>
        <p:spPr/>
        <p:txBody>
          <a:bodyPr/>
          <a:lstStyle/>
          <a:p>
            <a:r>
              <a:rPr lang="es-MX" dirty="0"/>
              <a:t>Unidades de medida de almacenamiento</a:t>
            </a:r>
          </a:p>
        </p:txBody>
      </p:sp>
      <mc:AlternateContent xmlns:mc="http://schemas.openxmlformats.org/markup-compatibility/2006">
        <mc:Choice xmlns:a14="http://schemas.microsoft.com/office/drawing/2010/main" Requires="a14">
          <p:sp>
            <p:nvSpPr>
              <p:cNvPr id="3" name="Marcador de contenido 2">
                <a:extLst>
                  <a:ext uri="{FF2B5EF4-FFF2-40B4-BE49-F238E27FC236}">
                    <a16:creationId xmlns:a16="http://schemas.microsoft.com/office/drawing/2014/main" id="{69377242-D6FB-6B31-81ED-AC495819B1D9}"/>
                  </a:ext>
                </a:extLst>
              </p:cNvPr>
              <p:cNvSpPr>
                <a:spLocks noGrp="1"/>
              </p:cNvSpPr>
              <p:nvPr>
                <p:ph idx="1"/>
              </p:nvPr>
            </p:nvSpPr>
            <p:spPr>
              <a:xfrm>
                <a:off x="1097280" y="2108201"/>
                <a:ext cx="10058400" cy="4128697"/>
              </a:xfrm>
            </p:spPr>
            <p:txBody>
              <a:bodyPr>
                <a:normAutofit lnSpcReduction="10000"/>
              </a:bodyPr>
              <a:lstStyle/>
              <a:p>
                <a:pPr algn="just">
                  <a:buFont typeface="Wingdings" panose="05000000000000000000" pitchFamily="2" charset="2"/>
                  <a:buChar char="§"/>
                </a:pPr>
                <a:r>
                  <a:rPr lang="es-MX" b="1" dirty="0"/>
                  <a:t>1.44 MB </a:t>
                </a:r>
                <a:r>
                  <a:rPr lang="es-MX" dirty="0"/>
                  <a:t>es la capacidad de almacenamiento de un Disquete de 3½-pulgadas.</a:t>
                </a:r>
              </a:p>
              <a:p>
                <a:pPr algn="just">
                  <a:buFont typeface="Wingdings" panose="05000000000000000000" pitchFamily="2" charset="2"/>
                  <a:buChar char="§"/>
                </a:pPr>
                <a:r>
                  <a:rPr lang="es-MX" b="1" dirty="0"/>
                  <a:t>650-700 MB </a:t>
                </a:r>
                <a:r>
                  <a:rPr lang="es-MX" dirty="0"/>
                  <a:t>es la capacidad de almacenamiento de un CD normal. Existen otros con capacidad de </a:t>
                </a:r>
                <a:r>
                  <a:rPr lang="es-MX" b="1" dirty="0"/>
                  <a:t>800-875 MB.</a:t>
                </a:r>
              </a:p>
              <a:p>
                <a:pPr algn="just">
                  <a:buFont typeface="Wingdings" panose="05000000000000000000" pitchFamily="2" charset="2"/>
                  <a:buChar char="§"/>
                </a:pPr>
                <a:r>
                  <a:rPr lang="es-MX" b="1" dirty="0"/>
                  <a:t>4.38 GB </a:t>
                </a:r>
                <a:r>
                  <a:rPr lang="es-MX" dirty="0"/>
                  <a:t>es la capacidad de almacenamiento de un DVD normal.</a:t>
                </a:r>
              </a:p>
              <a:p>
                <a:pPr algn="just">
                  <a:buFont typeface="Wingdings" panose="05000000000000000000" pitchFamily="2" charset="2"/>
                  <a:buChar char="§"/>
                </a:pPr>
                <a:endParaRPr lang="es-MX" dirty="0"/>
              </a:p>
              <a:p>
                <a:pPr algn="just">
                  <a:buFont typeface="Wingdings" panose="05000000000000000000" pitchFamily="2" charset="2"/>
                  <a:buChar char="§"/>
                </a:pPr>
                <a:r>
                  <a:rPr lang="es-MX" dirty="0"/>
                  <a:t>Convertir 60 Bytes a bits:</a:t>
                </a:r>
              </a:p>
              <a:p>
                <a:pPr algn="just">
                  <a:buFont typeface="Wingdings" panose="05000000000000000000" pitchFamily="2" charset="2"/>
                  <a:buChar char="§"/>
                </a:pPr>
                <a:endParaRPr lang="es-MX" dirty="0"/>
              </a:p>
              <a:p>
                <a:pPr marL="0" indent="0" algn="just">
                  <a:buNone/>
                </a:pPr>
                <a14:m>
                  <m:oMathPara xmlns:m="http://schemas.openxmlformats.org/officeDocument/2006/math">
                    <m:oMathParaPr>
                      <m:jc m:val="centerGroup"/>
                    </m:oMathParaPr>
                    <m:oMath xmlns:m="http://schemas.openxmlformats.org/officeDocument/2006/math">
                      <m:r>
                        <a:rPr lang="es-MX" b="0" i="1" smtClean="0">
                          <a:latin typeface="Cambria Math" panose="02040503050406030204" pitchFamily="18" charset="0"/>
                        </a:rPr>
                        <m:t>60 </m:t>
                      </m:r>
                      <m:r>
                        <a:rPr lang="es-MX" b="0" i="1" smtClean="0">
                          <a:latin typeface="Cambria Math" panose="02040503050406030204" pitchFamily="18" charset="0"/>
                        </a:rPr>
                        <m:t>𝐵𝑦𝑡𝑒𝑠</m:t>
                      </m:r>
                      <m:d>
                        <m:dPr>
                          <m:ctrlPr>
                            <a:rPr lang="es-MX" b="0" i="1" smtClean="0">
                              <a:latin typeface="Cambria Math" panose="02040503050406030204" pitchFamily="18" charset="0"/>
                            </a:rPr>
                          </m:ctrlPr>
                        </m:dPr>
                        <m:e>
                          <m:f>
                            <m:fPr>
                              <m:ctrlPr>
                                <a:rPr lang="es-MX" b="0" i="1" smtClean="0">
                                  <a:latin typeface="Cambria Math" panose="02040503050406030204" pitchFamily="18" charset="0"/>
                                </a:rPr>
                              </m:ctrlPr>
                            </m:fPr>
                            <m:num>
                              <m:r>
                                <a:rPr lang="es-MX" b="0" i="1" smtClean="0">
                                  <a:latin typeface="Cambria Math" panose="02040503050406030204" pitchFamily="18" charset="0"/>
                                </a:rPr>
                                <m:t>8 </m:t>
                              </m:r>
                              <m:r>
                                <a:rPr lang="es-MX" b="0" i="1" smtClean="0">
                                  <a:latin typeface="Cambria Math" panose="02040503050406030204" pitchFamily="18" charset="0"/>
                                </a:rPr>
                                <m:t>𝑏𝑖𝑡𝑠</m:t>
                              </m:r>
                            </m:num>
                            <m:den>
                              <m:r>
                                <a:rPr lang="es-MX" b="0" i="1" smtClean="0">
                                  <a:latin typeface="Cambria Math" panose="02040503050406030204" pitchFamily="18" charset="0"/>
                                </a:rPr>
                                <m:t>1 </m:t>
                              </m:r>
                              <m:r>
                                <a:rPr lang="es-MX" b="0" i="1" smtClean="0">
                                  <a:latin typeface="Cambria Math" panose="02040503050406030204" pitchFamily="18" charset="0"/>
                                </a:rPr>
                                <m:t>𝐵𝑦𝑡𝑒</m:t>
                              </m:r>
                            </m:den>
                          </m:f>
                        </m:e>
                      </m:d>
                      <m:r>
                        <a:rPr lang="es-MX" b="0" i="1" smtClean="0">
                          <a:latin typeface="Cambria Math" panose="02040503050406030204" pitchFamily="18" charset="0"/>
                        </a:rPr>
                        <m:t>=480 </m:t>
                      </m:r>
                      <m:r>
                        <a:rPr lang="es-MX" b="0" i="1" smtClean="0">
                          <a:latin typeface="Cambria Math" panose="02040503050406030204" pitchFamily="18" charset="0"/>
                        </a:rPr>
                        <m:t>𝑏𝑖𝑡𝑠</m:t>
                      </m:r>
                    </m:oMath>
                  </m:oMathPara>
                </a14:m>
                <a:endParaRPr lang="es-MX" dirty="0"/>
              </a:p>
            </p:txBody>
          </p:sp>
        </mc:Choice>
        <mc:Fallback>
          <p:sp>
            <p:nvSpPr>
              <p:cNvPr id="3" name="Marcador de contenido 2">
                <a:extLst>
                  <a:ext uri="{FF2B5EF4-FFF2-40B4-BE49-F238E27FC236}">
                    <a16:creationId xmlns:a16="http://schemas.microsoft.com/office/drawing/2014/main" id="{69377242-D6FB-6B31-81ED-AC495819B1D9}"/>
                  </a:ext>
                </a:extLst>
              </p:cNvPr>
              <p:cNvSpPr>
                <a:spLocks noGrp="1" noRot="1" noChangeAspect="1" noMove="1" noResize="1" noEditPoints="1" noAdjustHandles="1" noChangeArrowheads="1" noChangeShapeType="1" noTextEdit="1"/>
              </p:cNvSpPr>
              <p:nvPr>
                <p:ph idx="1"/>
              </p:nvPr>
            </p:nvSpPr>
            <p:spPr>
              <a:xfrm>
                <a:off x="1097280" y="2108201"/>
                <a:ext cx="10058400" cy="4128697"/>
              </a:xfrm>
              <a:blipFill>
                <a:blip r:embed="rId2"/>
                <a:stretch>
                  <a:fillRect l="-1455" t="-1034" r="-1515"/>
                </a:stretch>
              </a:blipFill>
            </p:spPr>
            <p:txBody>
              <a:bodyPr/>
              <a:lstStyle/>
              <a:p>
                <a:r>
                  <a:rPr lang="es-MX">
                    <a:noFill/>
                  </a:rPr>
                  <a:t> </a:t>
                </a:r>
              </a:p>
            </p:txBody>
          </p:sp>
        </mc:Fallback>
      </mc:AlternateContent>
    </p:spTree>
    <p:extLst>
      <p:ext uri="{BB962C8B-B14F-4D97-AF65-F5344CB8AC3E}">
        <p14:creationId xmlns:p14="http://schemas.microsoft.com/office/powerpoint/2010/main" val="38322691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FB489E-9310-5E13-C4FD-1D8CDC31CF2F}"/>
              </a:ext>
            </a:extLst>
          </p:cNvPr>
          <p:cNvSpPr>
            <a:spLocks noGrp="1"/>
          </p:cNvSpPr>
          <p:nvPr>
            <p:ph type="title"/>
          </p:nvPr>
        </p:nvSpPr>
        <p:spPr>
          <a:xfrm>
            <a:off x="1097280" y="286603"/>
            <a:ext cx="10058400" cy="1450757"/>
          </a:xfrm>
        </p:spPr>
        <p:txBody>
          <a:bodyPr anchor="b">
            <a:normAutofit/>
          </a:bodyPr>
          <a:lstStyle/>
          <a:p>
            <a:r>
              <a:rPr lang="es-MX" dirty="0"/>
              <a:t>Introducción</a:t>
            </a:r>
          </a:p>
        </p:txBody>
      </p:sp>
      <p:sp>
        <p:nvSpPr>
          <p:cNvPr id="3" name="Marcador de contenido 2">
            <a:extLst>
              <a:ext uri="{FF2B5EF4-FFF2-40B4-BE49-F238E27FC236}">
                <a16:creationId xmlns:a16="http://schemas.microsoft.com/office/drawing/2014/main" id="{7213B18A-22F2-9DAE-EC85-5EB36F381925}"/>
              </a:ext>
            </a:extLst>
          </p:cNvPr>
          <p:cNvSpPr>
            <a:spLocks noGrp="1"/>
          </p:cNvSpPr>
          <p:nvPr>
            <p:ph sz="half" idx="1"/>
          </p:nvPr>
        </p:nvSpPr>
        <p:spPr>
          <a:xfrm>
            <a:off x="1097280" y="2120900"/>
            <a:ext cx="4639736" cy="3748193"/>
          </a:xfrm>
        </p:spPr>
        <p:txBody>
          <a:bodyPr>
            <a:normAutofit/>
          </a:bodyPr>
          <a:lstStyle/>
          <a:p>
            <a:pPr algn="just">
              <a:lnSpc>
                <a:spcPct val="100000"/>
              </a:lnSpc>
            </a:pPr>
            <a:r>
              <a:rPr lang="es-MX" sz="1700" dirty="0"/>
              <a:t>Una unidad de memoria es un dispositivo al que se transfiere información binaria que desea almacenarse, y del que se puede obtener información que es necesario procesar.</a:t>
            </a:r>
          </a:p>
          <a:p>
            <a:pPr algn="just">
              <a:lnSpc>
                <a:spcPct val="100000"/>
              </a:lnSpc>
            </a:pPr>
            <a:r>
              <a:rPr lang="es-MX" sz="1700" dirty="0"/>
              <a:t>ROM es un tipo de almacenamiento que guarda permanentemente los datos en las computadoras (</a:t>
            </a:r>
            <a:r>
              <a:rPr lang="es-MX" sz="1700" dirty="0" err="1"/>
              <a:t>Pc´s</a:t>
            </a:r>
            <a:r>
              <a:rPr lang="es-MX" sz="1700" dirty="0"/>
              <a:t>) y otros dispositivos electrónicos.</a:t>
            </a:r>
          </a:p>
          <a:p>
            <a:pPr algn="just">
              <a:lnSpc>
                <a:spcPct val="100000"/>
              </a:lnSpc>
            </a:pPr>
            <a:r>
              <a:rPr lang="es-MX" sz="1700" dirty="0"/>
              <a:t>Como la ROM es de sólo lectura, no puede modificarse; es permanente y </a:t>
            </a:r>
            <a:r>
              <a:rPr lang="es-MX" sz="1700" b="1" i="1" dirty="0"/>
              <a:t>no volátil</a:t>
            </a:r>
            <a:r>
              <a:rPr lang="es-MX" sz="1700" dirty="0"/>
              <a:t>, lo que significa que también mantiene su memoria incluso cuando se quita la alimentación.</a:t>
            </a:r>
          </a:p>
        </p:txBody>
      </p:sp>
      <p:pic>
        <p:nvPicPr>
          <p:cNvPr id="4" name="Imagen 3">
            <a:extLst>
              <a:ext uri="{FF2B5EF4-FFF2-40B4-BE49-F238E27FC236}">
                <a16:creationId xmlns:a16="http://schemas.microsoft.com/office/drawing/2014/main" id="{46C02BD3-27EF-FAE2-0EC5-6FB3BABBA32D}"/>
              </a:ext>
            </a:extLst>
          </p:cNvPr>
          <p:cNvPicPr>
            <a:picLocks noChangeAspect="1"/>
          </p:cNvPicPr>
          <p:nvPr/>
        </p:nvPicPr>
        <p:blipFill rotWithShape="1">
          <a:blip r:embed="rId2"/>
          <a:srcRect l="15170" t="1953" r="9564" b="15637"/>
          <a:stretch/>
        </p:blipFill>
        <p:spPr>
          <a:xfrm>
            <a:off x="6515944" y="2777066"/>
            <a:ext cx="4639736" cy="2435861"/>
          </a:xfrm>
          <a:prstGeom prst="rect">
            <a:avLst/>
          </a:prstGeom>
          <a:noFill/>
        </p:spPr>
      </p:pic>
    </p:spTree>
    <p:extLst>
      <p:ext uri="{BB962C8B-B14F-4D97-AF65-F5344CB8AC3E}">
        <p14:creationId xmlns:p14="http://schemas.microsoft.com/office/powerpoint/2010/main" val="16628294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D87A00-6A6A-3E6C-F395-1C601AC021F6}"/>
              </a:ext>
            </a:extLst>
          </p:cNvPr>
          <p:cNvSpPr>
            <a:spLocks noGrp="1"/>
          </p:cNvSpPr>
          <p:nvPr>
            <p:ph type="title"/>
          </p:nvPr>
        </p:nvSpPr>
        <p:spPr/>
        <p:txBody>
          <a:bodyPr/>
          <a:lstStyle/>
          <a:p>
            <a:r>
              <a:rPr lang="es-MX" dirty="0"/>
              <a:t>Introducción</a:t>
            </a:r>
          </a:p>
        </p:txBody>
      </p:sp>
      <p:sp>
        <p:nvSpPr>
          <p:cNvPr id="3" name="Marcador de contenido 2">
            <a:extLst>
              <a:ext uri="{FF2B5EF4-FFF2-40B4-BE49-F238E27FC236}">
                <a16:creationId xmlns:a16="http://schemas.microsoft.com/office/drawing/2014/main" id="{353C68BB-AB2B-9926-377F-C75CE09A7EFE}"/>
              </a:ext>
            </a:extLst>
          </p:cNvPr>
          <p:cNvSpPr>
            <a:spLocks noGrp="1"/>
          </p:cNvSpPr>
          <p:nvPr>
            <p:ph sz="half" idx="1"/>
          </p:nvPr>
        </p:nvSpPr>
        <p:spPr>
          <a:xfrm>
            <a:off x="1097280" y="2120900"/>
            <a:ext cx="10058400" cy="3748193"/>
          </a:xfrm>
        </p:spPr>
        <p:txBody>
          <a:bodyPr/>
          <a:lstStyle/>
          <a:p>
            <a:r>
              <a:rPr lang="es-MX" dirty="0"/>
              <a:t>En la siguiente figura se muestra la clasificación de las memorias ROM.</a:t>
            </a:r>
          </a:p>
          <a:p>
            <a:endParaRPr lang="es-MX" dirty="0"/>
          </a:p>
        </p:txBody>
      </p:sp>
      <p:pic>
        <p:nvPicPr>
          <p:cNvPr id="6" name="Imagen 5">
            <a:extLst>
              <a:ext uri="{FF2B5EF4-FFF2-40B4-BE49-F238E27FC236}">
                <a16:creationId xmlns:a16="http://schemas.microsoft.com/office/drawing/2014/main" id="{D405A5F2-8D66-ABAA-B5C8-2CC20201753C}"/>
              </a:ext>
            </a:extLst>
          </p:cNvPr>
          <p:cNvPicPr>
            <a:picLocks noChangeAspect="1"/>
          </p:cNvPicPr>
          <p:nvPr/>
        </p:nvPicPr>
        <p:blipFill>
          <a:blip r:embed="rId2"/>
          <a:stretch>
            <a:fillRect/>
          </a:stretch>
        </p:blipFill>
        <p:spPr>
          <a:xfrm>
            <a:off x="2249163" y="2801809"/>
            <a:ext cx="7754634" cy="2880534"/>
          </a:xfrm>
          <a:prstGeom prst="rect">
            <a:avLst/>
          </a:prstGeom>
        </p:spPr>
      </p:pic>
    </p:spTree>
    <p:extLst>
      <p:ext uri="{BB962C8B-B14F-4D97-AF65-F5344CB8AC3E}">
        <p14:creationId xmlns:p14="http://schemas.microsoft.com/office/powerpoint/2010/main" val="38936931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79B27E-CEB1-F0C5-9D89-733F024CF293}"/>
              </a:ext>
            </a:extLst>
          </p:cNvPr>
          <p:cNvSpPr>
            <a:spLocks noGrp="1"/>
          </p:cNvSpPr>
          <p:nvPr>
            <p:ph type="title"/>
          </p:nvPr>
        </p:nvSpPr>
        <p:spPr/>
        <p:txBody>
          <a:bodyPr/>
          <a:lstStyle/>
          <a:p>
            <a:r>
              <a:rPr lang="es-MX" dirty="0"/>
              <a:t>Memoria</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28AC6D0A-3350-0B9F-4757-DEC18420ADF6}"/>
                  </a:ext>
                </a:extLst>
              </p:cNvPr>
              <p:cNvSpPr>
                <a:spLocks noGrp="1"/>
              </p:cNvSpPr>
              <p:nvPr>
                <p:ph sz="half" idx="1"/>
              </p:nvPr>
            </p:nvSpPr>
            <p:spPr/>
            <p:txBody>
              <a:bodyPr>
                <a:normAutofit lnSpcReduction="10000"/>
              </a:bodyPr>
              <a:lstStyle/>
              <a:p>
                <a:pPr algn="just"/>
                <a:r>
                  <a:rPr lang="es-MX" dirty="0"/>
                  <a:t>- Una memoria es una matriz de ubicaciones de almacenamiento. Cada una con una dirección única.</a:t>
                </a:r>
              </a:p>
              <a:p>
                <a:pPr algn="just"/>
                <a:r>
                  <a:rPr lang="es-MX" dirty="0"/>
                  <a:t>- La dirección es binaria sin signo codificada.</a:t>
                </a:r>
              </a:p>
              <a:p>
                <a:pPr algn="just"/>
                <a:r>
                  <a:rPr lang="es-MX" dirty="0"/>
                  <a:t>n bits de dirección ⇒ </a:t>
                </a:r>
                <a14:m>
                  <m:oMath xmlns:m="http://schemas.openxmlformats.org/officeDocument/2006/math">
                    <m:sSup>
                      <m:sSupPr>
                        <m:ctrlPr>
                          <a:rPr lang="es-MX" i="1" dirty="0" smtClean="0">
                            <a:latin typeface="Cambria Math" panose="02040503050406030204" pitchFamily="18" charset="0"/>
                          </a:rPr>
                        </m:ctrlPr>
                      </m:sSupPr>
                      <m:e>
                        <m:r>
                          <a:rPr lang="es-MX" i="1" dirty="0" smtClean="0">
                            <a:latin typeface="Cambria Math" panose="02040503050406030204" pitchFamily="18" charset="0"/>
                          </a:rPr>
                          <m:t>2</m:t>
                        </m:r>
                      </m:e>
                      <m:sup>
                        <m:r>
                          <a:rPr lang="es-MX" i="1" dirty="0" smtClean="0">
                            <a:latin typeface="Cambria Math" panose="02040503050406030204" pitchFamily="18" charset="0"/>
                          </a:rPr>
                          <m:t>𝑛</m:t>
                        </m:r>
                      </m:sup>
                    </m:sSup>
                    <m:r>
                      <a:rPr lang="es-MX" i="1" dirty="0" smtClean="0">
                        <a:latin typeface="Cambria Math" panose="02040503050406030204" pitchFamily="18" charset="0"/>
                      </a:rPr>
                      <m:t> </m:t>
                    </m:r>
                  </m:oMath>
                </a14:m>
                <a:r>
                  <a:rPr lang="es-MX" dirty="0"/>
                  <a:t>ubicaciones</a:t>
                </a:r>
              </a:p>
              <a:p>
                <a:pPr algn="just"/>
                <a:r>
                  <a:rPr lang="es-MX" dirty="0"/>
                  <a:t>- Todas las ubicaciones tienen el mismo tamaño.</a:t>
                </a:r>
              </a:p>
              <a:p>
                <a:pPr algn="just"/>
                <a14:m>
                  <m:oMath xmlns:m="http://schemas.openxmlformats.org/officeDocument/2006/math">
                    <m:sSup>
                      <m:sSupPr>
                        <m:ctrlPr>
                          <a:rPr lang="es-MX" i="1" dirty="0" smtClean="0">
                            <a:latin typeface="Cambria Math" panose="02040503050406030204" pitchFamily="18" charset="0"/>
                          </a:rPr>
                        </m:ctrlPr>
                      </m:sSupPr>
                      <m:e>
                        <m:r>
                          <a:rPr lang="es-MX" i="1" dirty="0" smtClean="0">
                            <a:latin typeface="Cambria Math" panose="02040503050406030204" pitchFamily="18" charset="0"/>
                          </a:rPr>
                          <m:t>2</m:t>
                        </m:r>
                      </m:e>
                      <m:sup>
                        <m:r>
                          <a:rPr lang="es-MX" i="1" dirty="0" smtClean="0">
                            <a:latin typeface="Cambria Math" panose="02040503050406030204" pitchFamily="18" charset="0"/>
                          </a:rPr>
                          <m:t>𝑛</m:t>
                        </m:r>
                      </m:sup>
                    </m:sSup>
                    <m:r>
                      <a:rPr lang="es-MX" i="1" dirty="0" smtClean="0">
                        <a:latin typeface="Cambria Math" panose="02040503050406030204" pitchFamily="18" charset="0"/>
                      </a:rPr>
                      <m:t> ×</m:t>
                    </m:r>
                    <m:r>
                      <a:rPr lang="es-MX" i="1" dirty="0" smtClean="0">
                        <a:latin typeface="Cambria Math" panose="02040503050406030204" pitchFamily="18" charset="0"/>
                      </a:rPr>
                      <m:t>𝑚</m:t>
                    </m:r>
                    <m:r>
                      <a:rPr lang="es-MX" i="1" dirty="0" smtClean="0">
                        <a:latin typeface="Cambria Math" panose="02040503050406030204" pitchFamily="18" charset="0"/>
                      </a:rPr>
                      <m:t> </m:t>
                    </m:r>
                  </m:oMath>
                </a14:m>
                <a:r>
                  <a:rPr lang="es-MX" dirty="0"/>
                  <a:t>bits de memoria.</a:t>
                </a:r>
              </a:p>
              <a:p>
                <a:endParaRPr lang="es-MX" dirty="0"/>
              </a:p>
            </p:txBody>
          </p:sp>
        </mc:Choice>
        <mc:Fallback xmlns="">
          <p:sp>
            <p:nvSpPr>
              <p:cNvPr id="3" name="Marcador de contenido 2">
                <a:extLst>
                  <a:ext uri="{FF2B5EF4-FFF2-40B4-BE49-F238E27FC236}">
                    <a16:creationId xmlns:a16="http://schemas.microsoft.com/office/drawing/2014/main" id="{28AC6D0A-3350-0B9F-4757-DEC18420ADF6}"/>
                  </a:ext>
                </a:extLst>
              </p:cNvPr>
              <p:cNvSpPr>
                <a:spLocks noGrp="1" noRot="1" noChangeAspect="1" noMove="1" noResize="1" noEditPoints="1" noAdjustHandles="1" noChangeArrowheads="1" noChangeShapeType="1" noTextEdit="1"/>
              </p:cNvSpPr>
              <p:nvPr>
                <p:ph sz="half" idx="1"/>
              </p:nvPr>
            </p:nvSpPr>
            <p:spPr>
              <a:blipFill>
                <a:blip r:embed="rId2"/>
                <a:stretch>
                  <a:fillRect l="-1314" t="-1138" r="-3285"/>
                </a:stretch>
              </a:blipFill>
            </p:spPr>
            <p:txBody>
              <a:bodyPr/>
              <a:lstStyle/>
              <a:p>
                <a:r>
                  <a:rPr lang="es-MX">
                    <a:noFill/>
                  </a:rPr>
                  <a:t> </a:t>
                </a:r>
              </a:p>
            </p:txBody>
          </p:sp>
        </mc:Fallback>
      </mc:AlternateContent>
      <p:pic>
        <p:nvPicPr>
          <p:cNvPr id="5" name="Marcador de contenido 4" descr="Tabla&#10;&#10;Descripción generada automáticamente con confianza media">
            <a:extLst>
              <a:ext uri="{FF2B5EF4-FFF2-40B4-BE49-F238E27FC236}">
                <a16:creationId xmlns:a16="http://schemas.microsoft.com/office/drawing/2014/main" id="{B8875ACC-7F56-236F-6F92-42450FB9CD72}"/>
              </a:ext>
            </a:extLst>
          </p:cNvPr>
          <p:cNvPicPr>
            <a:picLocks noGrp="1" noChangeAspect="1"/>
          </p:cNvPicPr>
          <p:nvPr>
            <p:ph sz="half" idx="2"/>
          </p:nvPr>
        </p:nvPicPr>
        <p:blipFill>
          <a:blip r:embed="rId3"/>
          <a:stretch>
            <a:fillRect/>
          </a:stretch>
        </p:blipFill>
        <p:spPr>
          <a:xfrm>
            <a:off x="7403341" y="2131692"/>
            <a:ext cx="2865368" cy="3726503"/>
          </a:xfrm>
          <a:prstGeom prst="rect">
            <a:avLst/>
          </a:prstGeom>
        </p:spPr>
      </p:pic>
    </p:spTree>
    <p:extLst>
      <p:ext uri="{BB962C8B-B14F-4D97-AF65-F5344CB8AC3E}">
        <p14:creationId xmlns:p14="http://schemas.microsoft.com/office/powerpoint/2010/main" val="10461986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51D62F-CB38-A8E8-B3F2-FC95DDBF37A2}"/>
              </a:ext>
            </a:extLst>
          </p:cNvPr>
          <p:cNvSpPr>
            <a:spLocks noGrp="1"/>
          </p:cNvSpPr>
          <p:nvPr>
            <p:ph type="title"/>
          </p:nvPr>
        </p:nvSpPr>
        <p:spPr/>
        <p:txBody>
          <a:bodyPr/>
          <a:lstStyle/>
          <a:p>
            <a:r>
              <a:rPr lang="es-MX" dirty="0"/>
              <a:t>Arquitectura de memoria ROM</a:t>
            </a:r>
          </a:p>
        </p:txBody>
      </p:sp>
      <mc:AlternateContent xmlns:mc="http://schemas.openxmlformats.org/markup-compatibility/2006" xmlns:a14="http://schemas.microsoft.com/office/drawing/2010/main">
        <mc:Choice Requires="a14">
          <p:sp>
            <p:nvSpPr>
              <p:cNvPr id="3" name="Marcador de contenido 2">
                <a:extLst>
                  <a:ext uri="{FF2B5EF4-FFF2-40B4-BE49-F238E27FC236}">
                    <a16:creationId xmlns:a16="http://schemas.microsoft.com/office/drawing/2014/main" id="{A614E3C0-087C-0EEE-C182-E9FE1DFF462C}"/>
                  </a:ext>
                </a:extLst>
              </p:cNvPr>
              <p:cNvSpPr>
                <a:spLocks noGrp="1"/>
              </p:cNvSpPr>
              <p:nvPr>
                <p:ph sz="half" idx="1"/>
              </p:nvPr>
            </p:nvSpPr>
            <p:spPr>
              <a:xfrm>
                <a:off x="1097280" y="2120900"/>
                <a:ext cx="10058400" cy="3748193"/>
              </a:xfrm>
            </p:spPr>
            <p:txBody>
              <a:bodyPr/>
              <a:lstStyle/>
              <a:p>
                <a:r>
                  <a:rPr lang="es-MX" dirty="0"/>
                  <a:t>Tiene </a:t>
                </a:r>
                <a:r>
                  <a:rPr lang="es-MX" i="1" dirty="0"/>
                  <a:t>k</a:t>
                </a:r>
                <a:r>
                  <a:rPr lang="es-MX" dirty="0"/>
                  <a:t> entradas y </a:t>
                </a:r>
                <a:r>
                  <a:rPr lang="es-MX" i="1" dirty="0"/>
                  <a:t>n</a:t>
                </a:r>
                <a:r>
                  <a:rPr lang="es-MX" dirty="0"/>
                  <a:t> salidas. Las entradas proporcionan la dirección de memoria y las salidas suministran los bits de datos de la palabra almacenada seleccionada por la dirección.</a:t>
                </a:r>
              </a:p>
              <a:p>
                <a:r>
                  <a:rPr lang="es-MX" dirty="0"/>
                  <a:t>El número de palabras de una ROM está determinado por el hecho de que se necesitan k líneas de dirección para especificar </a:t>
                </a:r>
                <a14:m>
                  <m:oMath xmlns:m="http://schemas.openxmlformats.org/officeDocument/2006/math">
                    <m:sSup>
                      <m:sSupPr>
                        <m:ctrlPr>
                          <a:rPr lang="es-MX" b="0" i="1" smtClean="0">
                            <a:latin typeface="Cambria Math" panose="02040503050406030204" pitchFamily="18" charset="0"/>
                          </a:rPr>
                        </m:ctrlPr>
                      </m:sSupPr>
                      <m:e>
                        <m:r>
                          <a:rPr lang="es-MX" b="0" i="1" smtClean="0">
                            <a:latin typeface="Cambria Math" panose="02040503050406030204" pitchFamily="18" charset="0"/>
                          </a:rPr>
                          <m:t>2</m:t>
                        </m:r>
                      </m:e>
                      <m:sup>
                        <m:r>
                          <a:rPr lang="es-MX" b="0" i="1" smtClean="0">
                            <a:latin typeface="Cambria Math" panose="02040503050406030204" pitchFamily="18" charset="0"/>
                          </a:rPr>
                          <m:t>𝑘</m:t>
                        </m:r>
                      </m:sup>
                    </m:sSup>
                  </m:oMath>
                </a14:m>
                <a:r>
                  <a:rPr lang="es-MX" dirty="0"/>
                  <a:t> palabras.</a:t>
                </a:r>
              </a:p>
              <a:p>
                <a:endParaRPr lang="es-MX" dirty="0"/>
              </a:p>
              <a:p>
                <a:pPr marL="0" indent="0">
                  <a:buNone/>
                </a:pPr>
                <a:endParaRPr lang="es-MX" dirty="0"/>
              </a:p>
            </p:txBody>
          </p:sp>
        </mc:Choice>
        <mc:Fallback xmlns="">
          <p:sp>
            <p:nvSpPr>
              <p:cNvPr id="3" name="Marcador de contenido 2">
                <a:extLst>
                  <a:ext uri="{FF2B5EF4-FFF2-40B4-BE49-F238E27FC236}">
                    <a16:creationId xmlns:a16="http://schemas.microsoft.com/office/drawing/2014/main" id="{A614E3C0-087C-0EEE-C182-E9FE1DFF462C}"/>
                  </a:ext>
                </a:extLst>
              </p:cNvPr>
              <p:cNvSpPr>
                <a:spLocks noGrp="1" noRot="1" noChangeAspect="1" noMove="1" noResize="1" noEditPoints="1" noAdjustHandles="1" noChangeArrowheads="1" noChangeShapeType="1" noTextEdit="1"/>
              </p:cNvSpPr>
              <p:nvPr>
                <p:ph sz="half" idx="1"/>
              </p:nvPr>
            </p:nvSpPr>
            <p:spPr>
              <a:xfrm>
                <a:off x="1097280" y="2120900"/>
                <a:ext cx="10058400" cy="3748193"/>
              </a:xfrm>
              <a:blipFill>
                <a:blip r:embed="rId2"/>
                <a:stretch>
                  <a:fillRect l="-606" t="-813" r="-1333"/>
                </a:stretch>
              </a:blipFill>
            </p:spPr>
            <p:txBody>
              <a:bodyPr/>
              <a:lstStyle/>
              <a:p>
                <a:r>
                  <a:rPr lang="es-MX">
                    <a:noFill/>
                  </a:rPr>
                  <a:t> </a:t>
                </a:r>
              </a:p>
            </p:txBody>
          </p:sp>
        </mc:Fallback>
      </mc:AlternateContent>
      <p:pic>
        <p:nvPicPr>
          <p:cNvPr id="6" name="Imagen 5">
            <a:extLst>
              <a:ext uri="{FF2B5EF4-FFF2-40B4-BE49-F238E27FC236}">
                <a16:creationId xmlns:a16="http://schemas.microsoft.com/office/drawing/2014/main" id="{1E54130C-3BF6-44DB-29A4-F95A4B6A2A18}"/>
              </a:ext>
            </a:extLst>
          </p:cNvPr>
          <p:cNvPicPr>
            <a:picLocks noChangeAspect="1"/>
          </p:cNvPicPr>
          <p:nvPr/>
        </p:nvPicPr>
        <p:blipFill>
          <a:blip r:embed="rId3"/>
          <a:stretch>
            <a:fillRect/>
          </a:stretch>
        </p:blipFill>
        <p:spPr>
          <a:xfrm>
            <a:off x="3028684" y="4504995"/>
            <a:ext cx="6134632" cy="1364098"/>
          </a:xfrm>
          <a:prstGeom prst="rect">
            <a:avLst/>
          </a:prstGeom>
        </p:spPr>
      </p:pic>
    </p:spTree>
    <p:extLst>
      <p:ext uri="{BB962C8B-B14F-4D97-AF65-F5344CB8AC3E}">
        <p14:creationId xmlns:p14="http://schemas.microsoft.com/office/powerpoint/2010/main" val="2729898683"/>
      </p:ext>
    </p:extLst>
  </p:cSld>
  <p:clrMapOvr>
    <a:masterClrMapping/>
  </p:clrMapOvr>
</p:sld>
</file>

<file path=ppt/theme/theme1.xml><?xml version="1.0" encoding="utf-8"?>
<a:theme xmlns:a="http://schemas.openxmlformats.org/drawingml/2006/main" name="RetrospectVTI">
  <a:themeElements>
    <a:clrScheme name="">
      <a:dk1>
        <a:srgbClr val="000000"/>
      </a:dk1>
      <a:lt1>
        <a:srgbClr val="FFFFFF"/>
      </a:lt1>
      <a:dk2>
        <a:srgbClr val="243541"/>
      </a:dk2>
      <a:lt2>
        <a:srgbClr val="E2E5E8"/>
      </a:lt2>
      <a:accent1>
        <a:srgbClr val="E88B33"/>
      </a:accent1>
      <a:accent2>
        <a:srgbClr val="AEA33A"/>
      </a:accent2>
      <a:accent3>
        <a:srgbClr val="8CAB4A"/>
      </a:accent3>
      <a:accent4>
        <a:srgbClr val="57B636"/>
      </a:accent4>
      <a:accent5>
        <a:srgbClr val="2EBA43"/>
      </a:accent5>
      <a:accent6>
        <a:srgbClr val="33B67D"/>
      </a:accent6>
      <a:hlink>
        <a:srgbClr val="5F84A8"/>
      </a:hlink>
      <a:folHlink>
        <a:srgbClr val="7F7F7F"/>
      </a:folHlink>
    </a:clrScheme>
    <a:fontScheme name="Retrospect">
      <a:majorFont>
        <a:latin typeface="Georgia Pro Cond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Speak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4285997_TF11437505.potx" id="{A814AFD0-4982-44B2-B11C-36632E99DE22}" vid="{FCAA5BDB-2F44-4F34-9873-F8ED54E0AC9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40">
    <a:dk1>
      <a:sysClr val="windowText" lastClr="000000"/>
    </a:dk1>
    <a:lt1>
      <a:sysClr val="window" lastClr="FFFFFF"/>
    </a:lt1>
    <a:dk2>
      <a:srgbClr val="545D57"/>
    </a:dk2>
    <a:lt2>
      <a:srgbClr val="EBEBE8"/>
    </a:lt2>
    <a:accent1>
      <a:srgbClr val="579858"/>
    </a:accent1>
    <a:accent2>
      <a:srgbClr val="ED583E"/>
    </a:accent2>
    <a:accent3>
      <a:srgbClr val="D3BA59"/>
    </a:accent3>
    <a:accent4>
      <a:srgbClr val="4C94AC"/>
    </a:accent4>
    <a:accent5>
      <a:srgbClr val="A09E84"/>
    </a:accent5>
    <a:accent6>
      <a:srgbClr val="FC7D4A"/>
    </a:accent6>
    <a:hlink>
      <a:srgbClr val="04A2DA"/>
    </a:hlink>
    <a:folHlink>
      <a:srgbClr val="808080"/>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3CD65D-61A5-43C9-A837-6EC73C7DA8AB}">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16377351-63A1-4C2E-8C9A-66CDD70F16A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1F006B4-A9E1-4F39-85C8-FB836F91934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{258AA1BE-85C0-40DE-9B33-375403F71327}tf11437505_win32</Template>
  <TotalTime>140</TotalTime>
  <Words>5234</Words>
  <Application>Microsoft Office PowerPoint</Application>
  <PresentationFormat>Panorámica</PresentationFormat>
  <Paragraphs>270</Paragraphs>
  <Slides>59</Slides>
  <Notes>6</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59</vt:i4>
      </vt:variant>
    </vt:vector>
  </HeadingPairs>
  <TitlesOfParts>
    <vt:vector size="67" baseType="lpstr">
      <vt:lpstr>Arial</vt:lpstr>
      <vt:lpstr>Calibri</vt:lpstr>
      <vt:lpstr>Cambria Math</vt:lpstr>
      <vt:lpstr>Courier New</vt:lpstr>
      <vt:lpstr>Georgia Pro Cond Light</vt:lpstr>
      <vt:lpstr>Speak Pro</vt:lpstr>
      <vt:lpstr>Wingdings</vt:lpstr>
      <vt:lpstr>RetrospectVTI</vt:lpstr>
      <vt:lpstr>Computación1</vt:lpstr>
      <vt:lpstr>Introducción</vt:lpstr>
      <vt:lpstr>Hardware</vt:lpstr>
      <vt:lpstr>CPU</vt:lpstr>
      <vt:lpstr>Presentación de PowerPoint</vt:lpstr>
      <vt:lpstr>Introducción</vt:lpstr>
      <vt:lpstr>Introducción</vt:lpstr>
      <vt:lpstr>Memoria</vt:lpstr>
      <vt:lpstr>Arquitectura de memoria ROM</vt:lpstr>
      <vt:lpstr>Arquitectura de memoria ROM</vt:lpstr>
      <vt:lpstr>Ejemplo </vt:lpstr>
      <vt:lpstr>Memorias PROM (ROM Programables)</vt:lpstr>
      <vt:lpstr>Memorias EPROM</vt:lpstr>
      <vt:lpstr>UV EPROM</vt:lpstr>
      <vt:lpstr>EEPROM</vt:lpstr>
      <vt:lpstr>MEMORIAS FLASH</vt:lpstr>
      <vt:lpstr>Aplicaciones ROM</vt:lpstr>
      <vt:lpstr>RAM</vt:lpstr>
      <vt:lpstr>Introducción</vt:lpstr>
      <vt:lpstr>RAM</vt:lpstr>
      <vt:lpstr>Escritura</vt:lpstr>
      <vt:lpstr>Lectura</vt:lpstr>
      <vt:lpstr>Arquitectura RAM</vt:lpstr>
      <vt:lpstr>Diagrama de tiempo de lectura y escritura de una RAM.</vt:lpstr>
      <vt:lpstr>SRAM</vt:lpstr>
      <vt:lpstr>DRAM</vt:lpstr>
      <vt:lpstr>Tecnologías de la memoria DRAM</vt:lpstr>
      <vt:lpstr>Tecnologías de la memoria DRAM</vt:lpstr>
      <vt:lpstr>Definiciones</vt:lpstr>
      <vt:lpstr>Ejemplos</vt:lpstr>
      <vt:lpstr>Introducción</vt:lpstr>
      <vt:lpstr>Introducción</vt:lpstr>
      <vt:lpstr>Introducción</vt:lpstr>
      <vt:lpstr>Conexión de periféricos al ordenador</vt:lpstr>
      <vt:lpstr>Características generales de los periféricos</vt:lpstr>
      <vt:lpstr>Dispositivos de Entrada</vt:lpstr>
      <vt:lpstr>TECLADO</vt:lpstr>
      <vt:lpstr>TECLADO</vt:lpstr>
      <vt:lpstr>TECLADO</vt:lpstr>
      <vt:lpstr>Ratón (Mouse)</vt:lpstr>
      <vt:lpstr>RECONOCEDORES DE VOZ</vt:lpstr>
      <vt:lpstr>RECONOCIMIENTO DE VOZ</vt:lpstr>
      <vt:lpstr>Reconocimiento de voz</vt:lpstr>
      <vt:lpstr>SISTEMAS BIOMÉTRICOS</vt:lpstr>
      <vt:lpstr>SISTEMAS BIOMÉTRICOS</vt:lpstr>
      <vt:lpstr>SISTEMAS DE RADIOFRECUENCIA (RFID)</vt:lpstr>
      <vt:lpstr>SISTEMAS DE RADIOFRECUENCIA (RFID)</vt:lpstr>
      <vt:lpstr>LECTOR OPTICO</vt:lpstr>
      <vt:lpstr>LECTOR OPTICO</vt:lpstr>
      <vt:lpstr>LECTOR OPTICO</vt:lpstr>
      <vt:lpstr>ESCANER </vt:lpstr>
      <vt:lpstr>Dispositivos de salida</vt:lpstr>
      <vt:lpstr>VISUALIZADORES ("DISPLAYS ")</vt:lpstr>
      <vt:lpstr>Monitores</vt:lpstr>
      <vt:lpstr>Impresoras</vt:lpstr>
      <vt:lpstr>Dispositivos de memoria secundaria</vt:lpstr>
      <vt:lpstr>Dispositivos de memoria secundaria</vt:lpstr>
      <vt:lpstr>Unidades de medida de almacenamiento</vt:lpstr>
      <vt:lpstr>Unidades de medida de almacenamiento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Periféricos</dc:title>
  <dc:creator>luis cowboys</dc:creator>
  <cp:lastModifiedBy>luis cowboys</cp:lastModifiedBy>
  <cp:revision>15</cp:revision>
  <dcterms:created xsi:type="dcterms:W3CDTF">2022-11-04T00:53:08Z</dcterms:created>
  <dcterms:modified xsi:type="dcterms:W3CDTF">2023-02-10T18:38:07Z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